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41" r:id="rId2"/>
    <p:sldId id="442" r:id="rId3"/>
    <p:sldId id="369" r:id="rId4"/>
    <p:sldId id="370" r:id="rId5"/>
    <p:sldId id="375" r:id="rId6"/>
    <p:sldId id="376" r:id="rId7"/>
    <p:sldId id="414" r:id="rId8"/>
    <p:sldId id="415" r:id="rId9"/>
    <p:sldId id="378" r:id="rId10"/>
    <p:sldId id="379" r:id="rId11"/>
    <p:sldId id="380" r:id="rId12"/>
    <p:sldId id="416" r:id="rId13"/>
    <p:sldId id="381" r:id="rId14"/>
    <p:sldId id="403" r:id="rId15"/>
    <p:sldId id="388" r:id="rId16"/>
    <p:sldId id="404" r:id="rId17"/>
    <p:sldId id="386" r:id="rId18"/>
    <p:sldId id="38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12" r:id="rId32"/>
    <p:sldId id="426" r:id="rId33"/>
    <p:sldId id="424" r:id="rId34"/>
    <p:sldId id="425" r:id="rId35"/>
    <p:sldId id="339" r:id="rId3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4744"/>
    <a:srgbClr val="4F81BD"/>
    <a:srgbClr val="A0D565"/>
    <a:srgbClr val="FFFFFF"/>
    <a:srgbClr val="F6A938"/>
    <a:srgbClr val="14C288"/>
    <a:srgbClr val="F4E8A2"/>
    <a:srgbClr val="E6CB26"/>
    <a:srgbClr val="B05408"/>
    <a:srgbClr val="008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7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C2-4957-B3D8-300BA27F60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C2-4957-B3D8-300BA27F60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C2-4957-B3D8-300BA27F60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C2-4957-B3D8-300BA27F60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C2-4957-B3D8-300BA27F605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C2-4957-B3D8-300BA27F605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C2-4957-B3D8-300BA27F605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C2-4957-B3D8-300BA27F605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3C2-4957-B3D8-300BA27F605C}"/>
              </c:ext>
            </c:extLst>
          </c:dPt>
          <c:dPt>
            <c:idx val="9"/>
            <c:invertIfNegative val="0"/>
            <c:bubble3D val="0"/>
            <c:spPr>
              <a:solidFill>
                <a:srgbClr val="A0D5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3C2-4957-B3D8-300BA27F605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3C2-4957-B3D8-300BA27F605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3C2-4957-B3D8-300BA27F605C}"/>
              </c:ext>
            </c:extLst>
          </c:dPt>
          <c:dPt>
            <c:idx val="17"/>
            <c:invertIfNegative val="0"/>
            <c:bubble3D val="0"/>
            <c:spPr>
              <a:solidFill>
                <a:srgbClr val="A0D5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3C2-4957-B3D8-300BA27F60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Foglio1!$A$2:$A$29</c:f>
              <c:strCache>
                <c:ptCount val="28"/>
                <c:pt idx="0">
                  <c:v>GRAN BRETAGNA</c:v>
                </c:pt>
                <c:pt idx="1">
                  <c:v>SVEZIA</c:v>
                </c:pt>
                <c:pt idx="2">
                  <c:v>FINLANDIA</c:v>
                </c:pt>
                <c:pt idx="3">
                  <c:v>PORTOGALLO</c:v>
                </c:pt>
                <c:pt idx="4">
                  <c:v>LUSSEMBURGO</c:v>
                </c:pt>
                <c:pt idx="5">
                  <c:v>GERMANIA</c:v>
                </c:pt>
                <c:pt idx="6">
                  <c:v>DANIMARCA</c:v>
                </c:pt>
                <c:pt idx="7">
                  <c:v>PAESI BASSI</c:v>
                </c:pt>
                <c:pt idx="8">
                  <c:v>MALTA</c:v>
                </c:pt>
                <c:pt idx="9">
                  <c:v>ITALIA</c:v>
                </c:pt>
                <c:pt idx="10">
                  <c:v>FRANCIA</c:v>
                </c:pt>
                <c:pt idx="11">
                  <c:v>SPAGNA</c:v>
                </c:pt>
                <c:pt idx="12">
                  <c:v>SLOVACCHIA</c:v>
                </c:pt>
                <c:pt idx="13">
                  <c:v>CIPRO</c:v>
                </c:pt>
                <c:pt idx="14">
                  <c:v>IRLANDA</c:v>
                </c:pt>
                <c:pt idx="15">
                  <c:v>BELGIO</c:v>
                </c:pt>
                <c:pt idx="16">
                  <c:v>ESTONIA</c:v>
                </c:pt>
                <c:pt idx="17">
                  <c:v>EU</c:v>
                </c:pt>
                <c:pt idx="18">
                  <c:v>AUSTRA</c:v>
                </c:pt>
                <c:pt idx="19">
                  <c:v>LETTONIA</c:v>
                </c:pt>
                <c:pt idx="20">
                  <c:v>GRECIA</c:v>
                </c:pt>
                <c:pt idx="21">
                  <c:v>REPUBBLICA CECA</c:v>
                </c:pt>
                <c:pt idx="22">
                  <c:v>BULGARIA</c:v>
                </c:pt>
                <c:pt idx="23">
                  <c:v>UNGHERIA</c:v>
                </c:pt>
                <c:pt idx="24">
                  <c:v>SLOVACCHIA</c:v>
                </c:pt>
                <c:pt idx="25">
                  <c:v>POLONIA</c:v>
                </c:pt>
                <c:pt idx="26">
                  <c:v>ROMANIA</c:v>
                </c:pt>
                <c:pt idx="27">
                  <c:v>LITUANIA</c:v>
                </c:pt>
              </c:strCache>
            </c:strRef>
          </c:cat>
          <c:val>
            <c:numRef>
              <c:f>Foglio1!$B$2:$B$29</c:f>
              <c:numCache>
                <c:formatCode>0%</c:formatCode>
                <c:ptCount val="28"/>
                <c:pt idx="0">
                  <c:v>0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1.0000000000000002E-2</c:v>
                </c:pt>
                <c:pt idx="4">
                  <c:v>1.0000000000000002E-2</c:v>
                </c:pt>
                <c:pt idx="5">
                  <c:v>1.0000000000000002E-2</c:v>
                </c:pt>
                <c:pt idx="6">
                  <c:v>1.0000000000000002E-2</c:v>
                </c:pt>
                <c:pt idx="7">
                  <c:v>2.0000000000000004E-2</c:v>
                </c:pt>
                <c:pt idx="8">
                  <c:v>2.0000000000000004E-2</c:v>
                </c:pt>
                <c:pt idx="9">
                  <c:v>2.0000000000000004E-2</c:v>
                </c:pt>
                <c:pt idx="10">
                  <c:v>2.0000000000000004E-2</c:v>
                </c:pt>
                <c:pt idx="11">
                  <c:v>2.0000000000000004E-2</c:v>
                </c:pt>
                <c:pt idx="12">
                  <c:v>3.0000000000000002E-2</c:v>
                </c:pt>
                <c:pt idx="13">
                  <c:v>3.0000000000000002E-2</c:v>
                </c:pt>
                <c:pt idx="14">
                  <c:v>3.0000000000000002E-2</c:v>
                </c:pt>
                <c:pt idx="15">
                  <c:v>3.0000000000000002E-2</c:v>
                </c:pt>
                <c:pt idx="16">
                  <c:v>4.0000000000000008E-2</c:v>
                </c:pt>
                <c:pt idx="17">
                  <c:v>4.0000000000000008E-2</c:v>
                </c:pt>
                <c:pt idx="18">
                  <c:v>0.05</c:v>
                </c:pt>
                <c:pt idx="19">
                  <c:v>6.0000000000000005E-2</c:v>
                </c:pt>
                <c:pt idx="20">
                  <c:v>7.0000000000000021E-2</c:v>
                </c:pt>
                <c:pt idx="21">
                  <c:v>8.0000000000000016E-2</c:v>
                </c:pt>
                <c:pt idx="22">
                  <c:v>0.11</c:v>
                </c:pt>
                <c:pt idx="23">
                  <c:v>0.13</c:v>
                </c:pt>
                <c:pt idx="24">
                  <c:v>0.14000000000000001</c:v>
                </c:pt>
                <c:pt idx="25">
                  <c:v>0.15000000000000002</c:v>
                </c:pt>
                <c:pt idx="26">
                  <c:v>0.25</c:v>
                </c:pt>
                <c:pt idx="27">
                  <c:v>0.29000000000000004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3C2-4957-B3D8-300BA27F60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0728088"/>
        <c:axId val="270723776"/>
      </c:barChart>
      <c:catAx>
        <c:axId val="270728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pPr>
            <a:endParaRPr lang="it-IT"/>
          </a:p>
        </c:txPr>
        <c:crossAx val="270723776"/>
        <c:crosses val="autoZero"/>
        <c:auto val="1"/>
        <c:lblAlgn val="ctr"/>
        <c:lblOffset val="100"/>
        <c:noMultiLvlLbl val="0"/>
      </c:catAx>
      <c:valAx>
        <c:axId val="2707237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7072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80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1E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38-4EA3-9E97-27926398B570}"/>
              </c:ext>
            </c:extLst>
          </c:dPt>
          <c:dPt>
            <c:idx val="1"/>
            <c:invertIfNegative val="0"/>
            <c:bubble3D val="0"/>
            <c:spPr>
              <a:solidFill>
                <a:srgbClr val="B3E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38-4EA3-9E97-27926398B570}"/>
              </c:ext>
            </c:extLst>
          </c:dPt>
          <c:dPt>
            <c:idx val="2"/>
            <c:invertIfNegative val="0"/>
            <c:bubble3D val="0"/>
            <c:spPr>
              <a:solidFill>
                <a:srgbClr val="89D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38-4EA3-9E97-27926398B570}"/>
              </c:ext>
            </c:extLst>
          </c:dPt>
          <c:dPt>
            <c:idx val="3"/>
            <c:invertIfNegative val="0"/>
            <c:bubble3D val="0"/>
            <c:spPr>
              <a:solidFill>
                <a:srgbClr val="57CB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38-4EA3-9E97-27926398B570}"/>
              </c:ext>
            </c:extLst>
          </c:dPt>
          <c:dPt>
            <c:idx val="4"/>
            <c:invertIfNegative val="0"/>
            <c:bubble3D val="0"/>
            <c:spPr>
              <a:solidFill>
                <a:srgbClr val="19B8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38-4EA3-9E97-27926398B570}"/>
              </c:ext>
            </c:extLst>
          </c:dPt>
          <c:dPt>
            <c:idx val="5"/>
            <c:invertIfNegative val="0"/>
            <c:bubble3D val="0"/>
            <c:spPr>
              <a:solidFill>
                <a:srgbClr val="00A4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38-4EA3-9E97-27926398B570}"/>
              </c:ext>
            </c:extLst>
          </c:dPt>
          <c:dPt>
            <c:idx val="6"/>
            <c:invertIfNegative val="0"/>
            <c:bubble3D val="0"/>
            <c:spPr>
              <a:solidFill>
                <a:srgbClr val="0091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738-4EA3-9E97-27926398B570}"/>
              </c:ext>
            </c:extLst>
          </c:dPt>
          <c:dPt>
            <c:idx val="7"/>
            <c:invertIfNegative val="0"/>
            <c:bubble3D val="0"/>
            <c:spPr>
              <a:solidFill>
                <a:srgbClr val="007C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738-4EA3-9E97-27926398B570}"/>
              </c:ext>
            </c:extLst>
          </c:dPt>
          <c:dPt>
            <c:idx val="8"/>
            <c:invertIfNegative val="0"/>
            <c:bubble3D val="0"/>
            <c:spPr>
              <a:solidFill>
                <a:srgbClr val="0070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738-4EA3-9E97-27926398B570}"/>
              </c:ext>
            </c:extLst>
          </c:dPt>
          <c:dPt>
            <c:idx val="9"/>
            <c:invertIfNegative val="0"/>
            <c:bubble3D val="0"/>
            <c:spPr>
              <a:solidFill>
                <a:srgbClr val="0051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738-4EA3-9E97-27926398B570}"/>
              </c:ext>
            </c:extLst>
          </c:dPt>
          <c:dPt>
            <c:idx val="10"/>
            <c:invertIfNegative val="0"/>
            <c:bubble3D val="0"/>
            <c:spPr>
              <a:solidFill>
                <a:srgbClr val="004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738-4EA3-9E97-27926398B570}"/>
              </c:ext>
            </c:extLst>
          </c:dPt>
          <c:dPt>
            <c:idx val="11"/>
            <c:invertIfNegative val="0"/>
            <c:bubble3D val="0"/>
            <c:spPr>
              <a:solidFill>
                <a:srgbClr val="002E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738-4EA3-9E97-27926398B5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Foglio1!$A$2:$A$13</c:f>
              <c:strCache>
                <c:ptCount val="12"/>
                <c:pt idx="0">
                  <c:v>ESERCITO</c:v>
                </c:pt>
                <c:pt idx="1">
                  <c:v>ONG</c:v>
                </c:pt>
                <c:pt idx="2">
                  <c:v>POLIZIA</c:v>
                </c:pt>
                <c:pt idx="3">
                  <c:v>ISTRUZIONE</c:v>
                </c:pt>
                <c:pt idx="4">
                  <c:v>ORGANI RELIGIOSI</c:v>
                </c:pt>
                <c:pt idx="5">
                  <c:v>MEDIA</c:v>
                </c:pt>
                <c:pt idx="6">
                  <c:v>GIUSTIZIA</c:v>
                </c:pt>
                <c:pt idx="7">
                  <c:v>SETTORE PRIVATO</c:v>
                </c:pt>
                <c:pt idx="8">
                  <c:v>SANITA'</c:v>
                </c:pt>
                <c:pt idx="9">
                  <c:v>PUBBLICA AMMINISTRAZIONE</c:v>
                </c:pt>
                <c:pt idx="10">
                  <c:v>PARLAMENTO</c:v>
                </c:pt>
                <c:pt idx="11">
                  <c:v>PARTITI POLITICI</c:v>
                </c:pt>
              </c:strCache>
            </c:strRef>
          </c:cat>
          <c:val>
            <c:numRef>
              <c:f>Foglio1!$B$2:$B$13</c:f>
              <c:numCache>
                <c:formatCode>0%</c:formatCode>
                <c:ptCount val="12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0.29000000000000004</c:v>
                </c:pt>
                <c:pt idx="4">
                  <c:v>0.39000000000000007</c:v>
                </c:pt>
                <c:pt idx="5">
                  <c:v>0.45</c:v>
                </c:pt>
                <c:pt idx="6">
                  <c:v>0.47000000000000003</c:v>
                </c:pt>
                <c:pt idx="7">
                  <c:v>0.52</c:v>
                </c:pt>
                <c:pt idx="8">
                  <c:v>0.54</c:v>
                </c:pt>
                <c:pt idx="9">
                  <c:v>0.6100000000000001</c:v>
                </c:pt>
                <c:pt idx="10">
                  <c:v>0.77</c:v>
                </c:pt>
                <c:pt idx="11">
                  <c:v>0.89000000000000012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738-4EA3-9E97-27926398B5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0727304"/>
        <c:axId val="270728480"/>
      </c:barChart>
      <c:catAx>
        <c:axId val="270727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pPr>
            <a:endParaRPr lang="it-IT"/>
          </a:p>
        </c:txPr>
        <c:crossAx val="270728480"/>
        <c:crosses val="autoZero"/>
        <c:auto val="1"/>
        <c:lblAlgn val="ctr"/>
        <c:lblOffset val="100"/>
        <c:noMultiLvlLbl val="0"/>
      </c:catAx>
      <c:valAx>
        <c:axId val="2707284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7072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27932028858368"/>
          <c:y val="1.8450189862623114E-2"/>
          <c:w val="0.84272067971141662"/>
          <c:h val="0.918819164604458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80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DANIMARCA</c:v>
                </c:pt>
                <c:pt idx="1">
                  <c:v>UNIONE EUROPEA</c:v>
                </c:pt>
                <c:pt idx="2">
                  <c:v>ITALIA</c:v>
                </c:pt>
                <c:pt idx="3">
                  <c:v>SPAGNA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0.03</c:v>
                </c:pt>
                <c:pt idx="1">
                  <c:v>0.26</c:v>
                </c:pt>
                <c:pt idx="2">
                  <c:v>0.42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0-45C9-AA69-304BF25234E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A0D5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DANIMARCA</c:v>
                </c:pt>
                <c:pt idx="1">
                  <c:v>UNIONE EUROPEA</c:v>
                </c:pt>
                <c:pt idx="2">
                  <c:v>ITALIA</c:v>
                </c:pt>
                <c:pt idx="3">
                  <c:v>SPAGNA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>
                  <c:v>0.96</c:v>
                </c:pt>
                <c:pt idx="1">
                  <c:v>0.7</c:v>
                </c:pt>
                <c:pt idx="2">
                  <c:v>0.53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0-45C9-AA69-304BF25234E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 Light" panose="020B0306030504020204" pitchFamily="34" charset="0"/>
                    <a:ea typeface="Open Sans Condensed Light" panose="020B0306030504020204" pitchFamily="34" charset="0"/>
                    <a:cs typeface="Open Sans Condensed Light" panose="020B0306030504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DANIMARCA</c:v>
                </c:pt>
                <c:pt idx="1">
                  <c:v>UNIONE EUROPEA</c:v>
                </c:pt>
                <c:pt idx="2">
                  <c:v>ITALIA</c:v>
                </c:pt>
                <c:pt idx="3">
                  <c:v>SPAGNA</c:v>
                </c:pt>
              </c:strCache>
            </c:strRef>
          </c:cat>
          <c:val>
            <c:numRef>
              <c:f>Foglio1!$D$2:$D$5</c:f>
              <c:numCache>
                <c:formatCode>0%</c:formatCode>
                <c:ptCount val="4"/>
                <c:pt idx="0">
                  <c:v>0.01</c:v>
                </c:pt>
                <c:pt idx="1">
                  <c:v>0.04</c:v>
                </c:pt>
                <c:pt idx="2">
                  <c:v>0.05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10-45C9-AA69-304BF25234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70414952"/>
        <c:axId val="270419656"/>
      </c:barChart>
      <c:catAx>
        <c:axId val="270414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pPr>
            <a:endParaRPr lang="it-IT"/>
          </a:p>
        </c:txPr>
        <c:crossAx val="270419656"/>
        <c:crosses val="autoZero"/>
        <c:auto val="1"/>
        <c:lblAlgn val="ctr"/>
        <c:lblOffset val="100"/>
        <c:noMultiLvlLbl val="0"/>
      </c:catAx>
      <c:valAx>
        <c:axId val="2704196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7041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226609666739401"/>
          <c:y val="0.89091863881655753"/>
          <c:w val="0.12516477274693066"/>
          <c:h val="8.4350038443900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rgbClr val="0080BC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SI</a:t>
            </a:r>
          </a:p>
        </c:rich>
      </c:tx>
      <c:layout>
        <c:manualLayout>
          <c:xMode val="edge"/>
          <c:yMode val="edge"/>
          <c:x val="0"/>
          <c:y val="0.3764843392678675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11047338658313E-2"/>
          <c:y val="0.12211446253379282"/>
          <c:w val="0.95779053226833877"/>
          <c:h val="0.7060319500214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0080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28-4829-8606-99EA487B62B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28-4829-8606-99EA487B62B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28-4829-8606-99EA487B62B2}"/>
              </c:ext>
            </c:extLst>
          </c:dPt>
          <c:dPt>
            <c:idx val="4"/>
            <c:invertIfNegative val="0"/>
            <c:bubble3D val="0"/>
            <c:spPr>
              <a:solidFill>
                <a:srgbClr val="A0D5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28-4829-8606-99EA487B62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REGNO UNITO</c:v>
                </c:pt>
                <c:pt idx="1">
                  <c:v>FRANCIA</c:v>
                </c:pt>
                <c:pt idx="2">
                  <c:v>GERMANIA</c:v>
                </c:pt>
                <c:pt idx="3">
                  <c:v>ITALIA</c:v>
                </c:pt>
                <c:pt idx="4">
                  <c:v>MONDO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0.91</c:v>
                </c:pt>
                <c:pt idx="1">
                  <c:v>0.85000000000000064</c:v>
                </c:pt>
                <c:pt idx="2">
                  <c:v>0.94000000000000061</c:v>
                </c:pt>
                <c:pt idx="3">
                  <c:v>0.56000000000000005</c:v>
                </c:pt>
                <c:pt idx="4">
                  <c:v>0.69000000000000061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28-4829-8606-99EA487B62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6004680"/>
        <c:axId val="281243736"/>
      </c:barChart>
      <c:catAx>
        <c:axId val="27600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>
                    <a:lumMod val="7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pPr>
            <a:endParaRPr lang="it-IT"/>
          </a:p>
        </c:txPr>
        <c:crossAx val="281243736"/>
        <c:crosses val="autoZero"/>
        <c:auto val="1"/>
        <c:lblAlgn val="ctr"/>
        <c:lblOffset val="100"/>
        <c:noMultiLvlLbl val="0"/>
      </c:catAx>
      <c:valAx>
        <c:axId val="281243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6004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rgbClr val="0080BC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A0D56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BB-4E14-8462-1A971F9DE5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Condensed" panose="020B080603050402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ITALIA</c:v>
                </c:pt>
                <c:pt idx="1">
                  <c:v>MONDO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0.61000000000000065</c:v>
                </c:pt>
                <c:pt idx="1">
                  <c:v>0.67000000000000104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BB-4E14-8462-1A971F9DE5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70415344"/>
        <c:axId val="270421616"/>
      </c:barChart>
      <c:catAx>
        <c:axId val="27041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pPr>
            <a:endParaRPr lang="it-IT"/>
          </a:p>
        </c:txPr>
        <c:crossAx val="270421616"/>
        <c:crosses val="autoZero"/>
        <c:auto val="1"/>
        <c:lblAlgn val="ctr"/>
        <c:lblOffset val="100"/>
        <c:noMultiLvlLbl val="0"/>
      </c:catAx>
      <c:valAx>
        <c:axId val="270421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041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1157-6FF3-4FF9-AC81-7A2AA0A8D1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9218408-0FBA-480C-B33C-6DAE5E0761C1}">
      <dgm:prSet phldrT="[Testo]"/>
      <dgm:spPr/>
      <dgm:t>
        <a:bodyPr/>
        <a:lstStyle/>
        <a:p>
          <a:r>
            <a: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Comprensione e conoscenza</a:t>
          </a:r>
        </a:p>
      </dgm:t>
    </dgm:pt>
    <dgm:pt modelId="{05EA6650-B6E5-4F9C-8F9A-F7BE6E217970}" type="parTrans" cxnId="{CA39FE6D-852E-4902-89BB-6264BC21E83C}">
      <dgm:prSet/>
      <dgm:spPr/>
      <dgm:t>
        <a:bodyPr/>
        <a:lstStyle/>
        <a:p>
          <a:endParaRPr lang="it-IT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DBB2E1A5-45A1-4845-A82D-0A9F5E1B254F}" type="sibTrans" cxnId="{CA39FE6D-852E-4902-89BB-6264BC21E83C}">
      <dgm:prSet/>
      <dgm:spPr/>
      <dgm:t>
        <a:bodyPr/>
        <a:lstStyle/>
        <a:p>
          <a:endParaRPr lang="it-IT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C420660B-37EB-4260-895C-29BD4F7449C4}">
      <dgm:prSet phldrT="[Testo]"/>
      <dgm:spPr/>
      <dgm:t>
        <a:bodyPr/>
        <a:lstStyle/>
        <a:p>
          <a:r>
            <a: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Responsabilizzazione</a:t>
          </a:r>
        </a:p>
      </dgm:t>
    </dgm:pt>
    <dgm:pt modelId="{0A5D5AD6-B03B-4AB3-8508-A097C11FE482}" type="parTrans" cxnId="{89A87519-702B-4253-8DB8-B3864992F5C5}">
      <dgm:prSet/>
      <dgm:spPr/>
      <dgm:t>
        <a:bodyPr/>
        <a:lstStyle/>
        <a:p>
          <a:endParaRPr lang="it-IT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E5546811-411F-4A30-848F-BFD8C3BDE685}" type="sibTrans" cxnId="{89A87519-702B-4253-8DB8-B3864992F5C5}">
      <dgm:prSet/>
      <dgm:spPr/>
      <dgm:t>
        <a:bodyPr/>
        <a:lstStyle/>
        <a:p>
          <a:endParaRPr lang="it-IT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A4950C9B-9948-4916-A008-0791FD62E6DA}">
      <dgm:prSet phldrT="[Testo]"/>
      <dgm:spPr/>
      <dgm:t>
        <a:bodyPr/>
        <a:lstStyle/>
        <a:p>
          <a:r>
            <a:rPr lang="it-IT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Attivismo civico</a:t>
          </a:r>
        </a:p>
      </dgm:t>
    </dgm:pt>
    <dgm:pt modelId="{5C8B9956-0377-4190-9B8D-BC41FA6A1F10}" type="parTrans" cxnId="{D3250B36-9239-4DE3-A31A-DC5126FC54AC}">
      <dgm:prSet/>
      <dgm:spPr/>
      <dgm:t>
        <a:bodyPr/>
        <a:lstStyle/>
        <a:p>
          <a:endParaRPr lang="it-IT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0477AE1F-353B-492F-B4CA-5BD8D2180064}" type="sibTrans" cxnId="{D3250B36-9239-4DE3-A31A-DC5126FC54AC}">
      <dgm:prSet/>
      <dgm:spPr/>
      <dgm:t>
        <a:bodyPr/>
        <a:lstStyle/>
        <a:p>
          <a:endParaRPr lang="it-IT"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</a:endParaRPr>
        </a:p>
      </dgm:t>
    </dgm:pt>
    <dgm:pt modelId="{A77DFE56-DAE0-43B9-8E14-BD53A7E1B09C}" type="pres">
      <dgm:prSet presAssocID="{4B631157-6FF3-4FF9-AC81-7A2AA0A8D156}" presName="CompostProcess" presStyleCnt="0">
        <dgm:presLayoutVars>
          <dgm:dir/>
          <dgm:resizeHandles val="exact"/>
        </dgm:presLayoutVars>
      </dgm:prSet>
      <dgm:spPr/>
    </dgm:pt>
    <dgm:pt modelId="{F6F95E96-A348-4CB2-A4B2-21CAC006112C}" type="pres">
      <dgm:prSet presAssocID="{4B631157-6FF3-4FF9-AC81-7A2AA0A8D156}" presName="arrow" presStyleLbl="bgShp" presStyleIdx="0" presStyleCnt="1" custLinFactNeighborX="-29" custLinFactNeighborY="16335"/>
      <dgm:spPr>
        <a:solidFill>
          <a:srgbClr val="A0D565">
            <a:alpha val="51000"/>
          </a:srgbClr>
        </a:solidFill>
      </dgm:spPr>
    </dgm:pt>
    <dgm:pt modelId="{38DDB1BA-19B2-42FD-AD9C-85D123B252B9}" type="pres">
      <dgm:prSet presAssocID="{4B631157-6FF3-4FF9-AC81-7A2AA0A8D156}" presName="linearProcess" presStyleCnt="0"/>
      <dgm:spPr/>
    </dgm:pt>
    <dgm:pt modelId="{26B543A4-2D09-4D6B-9D56-C5BE1046C6F0}" type="pres">
      <dgm:prSet presAssocID="{49218408-0FBA-480C-B33C-6DAE5E0761C1}" presName="textNode" presStyleLbl="node1" presStyleIdx="0" presStyleCnt="3">
        <dgm:presLayoutVars>
          <dgm:bulletEnabled val="1"/>
        </dgm:presLayoutVars>
      </dgm:prSet>
      <dgm:spPr/>
    </dgm:pt>
    <dgm:pt modelId="{2ADC03CB-A455-420F-B374-656DE119DC3E}" type="pres">
      <dgm:prSet presAssocID="{DBB2E1A5-45A1-4845-A82D-0A9F5E1B254F}" presName="sibTrans" presStyleCnt="0"/>
      <dgm:spPr/>
    </dgm:pt>
    <dgm:pt modelId="{FB70B4F9-72E3-4DE9-9E60-2A2373E8DB5C}" type="pres">
      <dgm:prSet presAssocID="{C420660B-37EB-4260-895C-29BD4F7449C4}" presName="textNode" presStyleLbl="node1" presStyleIdx="1" presStyleCnt="3">
        <dgm:presLayoutVars>
          <dgm:bulletEnabled val="1"/>
        </dgm:presLayoutVars>
      </dgm:prSet>
      <dgm:spPr/>
    </dgm:pt>
    <dgm:pt modelId="{FBF18A50-5992-4BDF-A6A5-8206ABEAAF74}" type="pres">
      <dgm:prSet presAssocID="{E5546811-411F-4A30-848F-BFD8C3BDE685}" presName="sibTrans" presStyleCnt="0"/>
      <dgm:spPr/>
    </dgm:pt>
    <dgm:pt modelId="{FBE5F2E5-B476-4596-9391-318874CF32F9}" type="pres">
      <dgm:prSet presAssocID="{A4950C9B-9948-4916-A008-0791FD62E6D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9A87519-702B-4253-8DB8-B3864992F5C5}" srcId="{4B631157-6FF3-4FF9-AC81-7A2AA0A8D156}" destId="{C420660B-37EB-4260-895C-29BD4F7449C4}" srcOrd="1" destOrd="0" parTransId="{0A5D5AD6-B03B-4AB3-8508-A097C11FE482}" sibTransId="{E5546811-411F-4A30-848F-BFD8C3BDE685}"/>
    <dgm:cxn modelId="{93ADDF57-7E67-4202-9D28-D9C4259E4195}" type="presOf" srcId="{4B631157-6FF3-4FF9-AC81-7A2AA0A8D156}" destId="{A77DFE56-DAE0-43B9-8E14-BD53A7E1B09C}" srcOrd="0" destOrd="0" presId="urn:microsoft.com/office/officeart/2005/8/layout/hProcess9"/>
    <dgm:cxn modelId="{1B223E19-DCFF-46C1-882C-D66CBE3BF4E3}" type="presOf" srcId="{A4950C9B-9948-4916-A008-0791FD62E6DA}" destId="{FBE5F2E5-B476-4596-9391-318874CF32F9}" srcOrd="0" destOrd="0" presId="urn:microsoft.com/office/officeart/2005/8/layout/hProcess9"/>
    <dgm:cxn modelId="{D3250B36-9239-4DE3-A31A-DC5126FC54AC}" srcId="{4B631157-6FF3-4FF9-AC81-7A2AA0A8D156}" destId="{A4950C9B-9948-4916-A008-0791FD62E6DA}" srcOrd="2" destOrd="0" parTransId="{5C8B9956-0377-4190-9B8D-BC41FA6A1F10}" sibTransId="{0477AE1F-353B-492F-B4CA-5BD8D2180064}"/>
    <dgm:cxn modelId="{66473931-1308-4692-B9D3-AAAD2A65D24E}" type="presOf" srcId="{C420660B-37EB-4260-895C-29BD4F7449C4}" destId="{FB70B4F9-72E3-4DE9-9E60-2A2373E8DB5C}" srcOrd="0" destOrd="0" presId="urn:microsoft.com/office/officeart/2005/8/layout/hProcess9"/>
    <dgm:cxn modelId="{CA39FE6D-852E-4902-89BB-6264BC21E83C}" srcId="{4B631157-6FF3-4FF9-AC81-7A2AA0A8D156}" destId="{49218408-0FBA-480C-B33C-6DAE5E0761C1}" srcOrd="0" destOrd="0" parTransId="{05EA6650-B6E5-4F9C-8F9A-F7BE6E217970}" sibTransId="{DBB2E1A5-45A1-4845-A82D-0A9F5E1B254F}"/>
    <dgm:cxn modelId="{5AA20BE8-DE69-4D47-8388-BE2AD2314D40}" type="presOf" srcId="{49218408-0FBA-480C-B33C-6DAE5E0761C1}" destId="{26B543A4-2D09-4D6B-9D56-C5BE1046C6F0}" srcOrd="0" destOrd="0" presId="urn:microsoft.com/office/officeart/2005/8/layout/hProcess9"/>
    <dgm:cxn modelId="{5EC410C9-D4AE-474F-AE8A-14FCA9CB9F7B}" type="presParOf" srcId="{A77DFE56-DAE0-43B9-8E14-BD53A7E1B09C}" destId="{F6F95E96-A348-4CB2-A4B2-21CAC006112C}" srcOrd="0" destOrd="0" presId="urn:microsoft.com/office/officeart/2005/8/layout/hProcess9"/>
    <dgm:cxn modelId="{A27D49DF-D2B8-4B3E-B902-B71C152B63F0}" type="presParOf" srcId="{A77DFE56-DAE0-43B9-8E14-BD53A7E1B09C}" destId="{38DDB1BA-19B2-42FD-AD9C-85D123B252B9}" srcOrd="1" destOrd="0" presId="urn:microsoft.com/office/officeart/2005/8/layout/hProcess9"/>
    <dgm:cxn modelId="{0E96D942-DFD8-42D5-9FA8-F2B62D5658A4}" type="presParOf" srcId="{38DDB1BA-19B2-42FD-AD9C-85D123B252B9}" destId="{26B543A4-2D09-4D6B-9D56-C5BE1046C6F0}" srcOrd="0" destOrd="0" presId="urn:microsoft.com/office/officeart/2005/8/layout/hProcess9"/>
    <dgm:cxn modelId="{92F7BC6C-C86B-4D65-8360-DA06B4FECC1E}" type="presParOf" srcId="{38DDB1BA-19B2-42FD-AD9C-85D123B252B9}" destId="{2ADC03CB-A455-420F-B374-656DE119DC3E}" srcOrd="1" destOrd="0" presId="urn:microsoft.com/office/officeart/2005/8/layout/hProcess9"/>
    <dgm:cxn modelId="{7D1FC561-C438-4982-9E6E-4995222B0985}" type="presParOf" srcId="{38DDB1BA-19B2-42FD-AD9C-85D123B252B9}" destId="{FB70B4F9-72E3-4DE9-9E60-2A2373E8DB5C}" srcOrd="2" destOrd="0" presId="urn:microsoft.com/office/officeart/2005/8/layout/hProcess9"/>
    <dgm:cxn modelId="{EF524258-6444-4D6B-A06A-A2053A90B619}" type="presParOf" srcId="{38DDB1BA-19B2-42FD-AD9C-85D123B252B9}" destId="{FBF18A50-5992-4BDF-A6A5-8206ABEAAF74}" srcOrd="3" destOrd="0" presId="urn:microsoft.com/office/officeart/2005/8/layout/hProcess9"/>
    <dgm:cxn modelId="{9CB5FCC0-8E13-452B-A9ED-0C6043761277}" type="presParOf" srcId="{38DDB1BA-19B2-42FD-AD9C-85D123B252B9}" destId="{FBE5F2E5-B476-4596-9391-318874CF32F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18E36-429F-4142-9C6F-259DFB7561C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4A51F8A-F034-4497-A297-4B76ED073CAB}">
      <dgm:prSet phldrT="[Testo]" custT="1"/>
      <dgm:spPr>
        <a:solidFill>
          <a:srgbClr val="4F81BD"/>
        </a:solidFill>
      </dgm:spPr>
      <dgm:t>
        <a:bodyPr/>
        <a:lstStyle/>
        <a:p>
          <a:r>
            <a:rPr lang="it-IT" sz="1400" dirty="0"/>
            <a:t>CORRUZIONE</a:t>
          </a:r>
        </a:p>
      </dgm:t>
    </dgm:pt>
    <dgm:pt modelId="{43359892-47F1-45C6-A2E9-7C1FD4A5E64C}" type="parTrans" cxnId="{E893F05C-E54F-4F73-A04B-B6A27F756CA2}">
      <dgm:prSet/>
      <dgm:spPr/>
      <dgm:t>
        <a:bodyPr/>
        <a:lstStyle/>
        <a:p>
          <a:endParaRPr lang="it-IT"/>
        </a:p>
      </dgm:t>
    </dgm:pt>
    <dgm:pt modelId="{D4FBC8AA-2E7A-4DC4-8CE1-AC6912248339}" type="sibTrans" cxnId="{E893F05C-E54F-4F73-A04B-B6A27F756CA2}">
      <dgm:prSet/>
      <dgm:spPr/>
      <dgm:t>
        <a:bodyPr/>
        <a:lstStyle/>
        <a:p>
          <a:endParaRPr lang="it-IT"/>
        </a:p>
      </dgm:t>
    </dgm:pt>
    <dgm:pt modelId="{4545CAFB-FF13-41F7-A576-ADD96813CDDD}">
      <dgm:prSet phldrT="[Testo]"/>
      <dgm:spPr>
        <a:noFill/>
      </dgm:spPr>
      <dgm:t>
        <a:bodyPr/>
        <a:lstStyle/>
        <a:p>
          <a:r>
            <a:rPr lang="it-IT" b="1" dirty="0">
              <a:solidFill>
                <a:schemeClr val="bg1"/>
              </a:solidFill>
            </a:rPr>
            <a:t>Politica: lobbying e finanziamento ai  partiti</a:t>
          </a:r>
        </a:p>
      </dgm:t>
    </dgm:pt>
    <dgm:pt modelId="{EF6654A3-07F5-4B5C-8618-E0644C7D04F8}" type="parTrans" cxnId="{685312B7-29EF-4E2F-A3EC-334305DBDC58}">
      <dgm:prSet/>
      <dgm:spPr/>
      <dgm:t>
        <a:bodyPr/>
        <a:lstStyle/>
        <a:p>
          <a:endParaRPr lang="it-IT"/>
        </a:p>
      </dgm:t>
    </dgm:pt>
    <dgm:pt modelId="{1EBF3831-36CE-445D-B592-E73CAA9908C1}" type="sibTrans" cxnId="{685312B7-29EF-4E2F-A3EC-334305DBDC58}">
      <dgm:prSet/>
      <dgm:spPr/>
      <dgm:t>
        <a:bodyPr/>
        <a:lstStyle/>
        <a:p>
          <a:endParaRPr lang="it-IT"/>
        </a:p>
      </dgm:t>
    </dgm:pt>
    <dgm:pt modelId="{4B8A4BB2-5466-44A4-8575-9C6DDD9B6D30}">
      <dgm:prSet phldrT="[Testo]"/>
      <dgm:spPr>
        <a:noFill/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Green Economy</a:t>
          </a:r>
        </a:p>
      </dgm:t>
    </dgm:pt>
    <dgm:pt modelId="{4C05DEC4-3D61-4DB6-9306-21ACC0D29376}" type="parTrans" cxnId="{AD31697D-A46B-4EDA-8DE0-0E15B5634B41}">
      <dgm:prSet/>
      <dgm:spPr/>
      <dgm:t>
        <a:bodyPr/>
        <a:lstStyle/>
        <a:p>
          <a:endParaRPr lang="it-IT"/>
        </a:p>
      </dgm:t>
    </dgm:pt>
    <dgm:pt modelId="{3B20E42B-BBFB-47A8-B3B5-8A8A5633DE58}" type="sibTrans" cxnId="{AD31697D-A46B-4EDA-8DE0-0E15B5634B41}">
      <dgm:prSet/>
      <dgm:spPr/>
      <dgm:t>
        <a:bodyPr/>
        <a:lstStyle/>
        <a:p>
          <a:endParaRPr lang="it-IT"/>
        </a:p>
      </dgm:t>
    </dgm:pt>
    <dgm:pt modelId="{8EA3910B-8D3E-42F3-BC1C-36C72CB1916E}">
      <dgm:prSet phldrT="[Testo]"/>
      <dgm:spPr>
        <a:noFill/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Settore privato: trasparenza imprese e RSI</a:t>
          </a:r>
        </a:p>
      </dgm:t>
    </dgm:pt>
    <dgm:pt modelId="{D1A8CBC6-A036-4FC0-BE51-5150E621915C}" type="parTrans" cxnId="{1412120B-A530-4632-B7C6-F6652F23F1CD}">
      <dgm:prSet/>
      <dgm:spPr/>
      <dgm:t>
        <a:bodyPr/>
        <a:lstStyle/>
        <a:p>
          <a:endParaRPr lang="it-IT"/>
        </a:p>
      </dgm:t>
    </dgm:pt>
    <dgm:pt modelId="{E77DE210-CEC6-4514-8A0B-8DBC7F799CFB}" type="sibTrans" cxnId="{1412120B-A530-4632-B7C6-F6652F23F1CD}">
      <dgm:prSet/>
      <dgm:spPr/>
      <dgm:t>
        <a:bodyPr/>
        <a:lstStyle/>
        <a:p>
          <a:endParaRPr lang="it-IT"/>
        </a:p>
      </dgm:t>
    </dgm:pt>
    <dgm:pt modelId="{E2038787-ABD0-47FD-AD49-F23F662911BF}">
      <dgm:prSet phldrT="[Testo]"/>
      <dgm:spPr/>
      <dgm:t>
        <a:bodyPr/>
        <a:lstStyle/>
        <a:p>
          <a:endParaRPr lang="it-IT" dirty="0"/>
        </a:p>
      </dgm:t>
    </dgm:pt>
    <dgm:pt modelId="{280793BE-02F5-467F-A271-5267B6976BCE}" type="parTrans" cxnId="{FA046253-23F4-4959-9869-1DB2C912F765}">
      <dgm:prSet/>
      <dgm:spPr/>
      <dgm:t>
        <a:bodyPr/>
        <a:lstStyle/>
        <a:p>
          <a:endParaRPr lang="it-IT"/>
        </a:p>
      </dgm:t>
    </dgm:pt>
    <dgm:pt modelId="{9A096A16-0285-4D00-AF7C-7DBDEA1F5FBD}" type="sibTrans" cxnId="{FA046253-23F4-4959-9869-1DB2C912F765}">
      <dgm:prSet/>
      <dgm:spPr/>
      <dgm:t>
        <a:bodyPr/>
        <a:lstStyle/>
        <a:p>
          <a:endParaRPr lang="it-IT"/>
        </a:p>
      </dgm:t>
    </dgm:pt>
    <dgm:pt modelId="{506909E3-ADF6-4261-BBAF-BB133720315D}">
      <dgm:prSet phldrT="[Testo]"/>
      <dgm:spPr>
        <a:noFill/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Settore pubblico: gare d’appalto</a:t>
          </a:r>
        </a:p>
      </dgm:t>
    </dgm:pt>
    <dgm:pt modelId="{20CBB93B-25BF-4E4F-8810-85D34B37014D}" type="parTrans" cxnId="{DE4E56C1-78FB-4CD8-AF37-438FB57D5136}">
      <dgm:prSet/>
      <dgm:spPr/>
      <dgm:t>
        <a:bodyPr/>
        <a:lstStyle/>
        <a:p>
          <a:endParaRPr lang="it-IT"/>
        </a:p>
      </dgm:t>
    </dgm:pt>
    <dgm:pt modelId="{7C224282-A0F9-4267-AD33-EDF1590E4A7C}" type="sibTrans" cxnId="{DE4E56C1-78FB-4CD8-AF37-438FB57D5136}">
      <dgm:prSet/>
      <dgm:spPr/>
      <dgm:t>
        <a:bodyPr/>
        <a:lstStyle/>
        <a:p>
          <a:endParaRPr lang="it-IT"/>
        </a:p>
      </dgm:t>
    </dgm:pt>
    <dgm:pt modelId="{5325AEC8-D288-4450-A0E1-82CE2FFA3DCB}">
      <dgm:prSet phldrT="[Testo]"/>
      <dgm:spPr>
        <a:noFill/>
      </dgm:spPr>
      <dgm:t>
        <a:bodyPr/>
        <a:lstStyle/>
        <a:p>
          <a:r>
            <a:rPr lang="it-IT" b="1" dirty="0">
              <a:solidFill>
                <a:schemeClr val="tx1"/>
              </a:solidFill>
            </a:rPr>
            <a:t>Sport: calcio scommesse</a:t>
          </a:r>
        </a:p>
      </dgm:t>
    </dgm:pt>
    <dgm:pt modelId="{0AFF525B-A4FF-4307-91BB-3DF1CC1DC0B1}" type="parTrans" cxnId="{5DF7E931-F94E-4E6B-98DF-A21411806865}">
      <dgm:prSet/>
      <dgm:spPr/>
      <dgm:t>
        <a:bodyPr/>
        <a:lstStyle/>
        <a:p>
          <a:endParaRPr lang="it-IT"/>
        </a:p>
      </dgm:t>
    </dgm:pt>
    <dgm:pt modelId="{B90AC28A-2567-4B04-A111-462FC145036A}" type="sibTrans" cxnId="{5DF7E931-F94E-4E6B-98DF-A21411806865}">
      <dgm:prSet/>
      <dgm:spPr/>
      <dgm:t>
        <a:bodyPr/>
        <a:lstStyle/>
        <a:p>
          <a:endParaRPr lang="it-IT"/>
        </a:p>
      </dgm:t>
    </dgm:pt>
    <dgm:pt modelId="{F2D8DD85-4DBC-4191-962B-A51279802F2A}">
      <dgm:prSet phldrT="[Testo]" custT="1"/>
      <dgm:spPr>
        <a:noFill/>
      </dgm:spPr>
      <dgm:t>
        <a:bodyPr/>
        <a:lstStyle/>
        <a:p>
          <a:r>
            <a:rPr lang="it-IT" sz="1400" b="1" dirty="0">
              <a:solidFill>
                <a:schemeClr val="tx1"/>
              </a:solidFill>
            </a:rPr>
            <a:t>Sanità</a:t>
          </a:r>
        </a:p>
      </dgm:t>
    </dgm:pt>
    <dgm:pt modelId="{BFB70BE5-35FD-445B-8502-583CCC53256E}" type="sibTrans" cxnId="{28B74ECE-74D9-4807-ABDF-A30792634343}">
      <dgm:prSet/>
      <dgm:spPr/>
      <dgm:t>
        <a:bodyPr/>
        <a:lstStyle/>
        <a:p>
          <a:endParaRPr lang="it-IT"/>
        </a:p>
      </dgm:t>
    </dgm:pt>
    <dgm:pt modelId="{CC79D76B-4794-4732-A77E-6FCB660FDB83}" type="parTrans" cxnId="{28B74ECE-74D9-4807-ABDF-A30792634343}">
      <dgm:prSet/>
      <dgm:spPr/>
      <dgm:t>
        <a:bodyPr/>
        <a:lstStyle/>
        <a:p>
          <a:endParaRPr lang="it-IT"/>
        </a:p>
      </dgm:t>
    </dgm:pt>
    <dgm:pt modelId="{6BE2ABA3-A5C1-4EA0-A8F8-C1FCC03CF364}" type="pres">
      <dgm:prSet presAssocID="{E2018E36-429F-4142-9C6F-259DFB7561C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88570F-E8F5-463A-8F5D-A62508415D0D}" type="pres">
      <dgm:prSet presAssocID="{54A51F8A-F034-4497-A297-4B76ED073CAB}" presName="centerShape" presStyleLbl="node0" presStyleIdx="0" presStyleCnt="1"/>
      <dgm:spPr/>
    </dgm:pt>
    <dgm:pt modelId="{C727CA23-5956-4388-A1DE-C56C041FCC2F}" type="pres">
      <dgm:prSet presAssocID="{CC79D76B-4794-4732-A77E-6FCB660FDB83}" presName="Name9" presStyleLbl="parChTrans1D2" presStyleIdx="0" presStyleCnt="6"/>
      <dgm:spPr/>
    </dgm:pt>
    <dgm:pt modelId="{3093B199-C86B-4D32-A762-CFF051C06FC3}" type="pres">
      <dgm:prSet presAssocID="{CC79D76B-4794-4732-A77E-6FCB660FDB83}" presName="connTx" presStyleLbl="parChTrans1D2" presStyleIdx="0" presStyleCnt="6"/>
      <dgm:spPr/>
    </dgm:pt>
    <dgm:pt modelId="{CB510BF3-DC84-46F0-8314-7ED701A8E172}" type="pres">
      <dgm:prSet presAssocID="{F2D8DD85-4DBC-4191-962B-A51279802F2A}" presName="node" presStyleLbl="node1" presStyleIdx="0" presStyleCnt="6">
        <dgm:presLayoutVars>
          <dgm:bulletEnabled val="1"/>
        </dgm:presLayoutVars>
      </dgm:prSet>
      <dgm:spPr/>
    </dgm:pt>
    <dgm:pt modelId="{5E417E35-5938-431D-BFEB-EAE62D41DB9C}" type="pres">
      <dgm:prSet presAssocID="{EF6654A3-07F5-4B5C-8618-E0644C7D04F8}" presName="Name9" presStyleLbl="parChTrans1D2" presStyleIdx="1" presStyleCnt="6"/>
      <dgm:spPr/>
    </dgm:pt>
    <dgm:pt modelId="{95600AB9-84DD-470F-9F68-5D19A4F48076}" type="pres">
      <dgm:prSet presAssocID="{EF6654A3-07F5-4B5C-8618-E0644C7D04F8}" presName="connTx" presStyleLbl="parChTrans1D2" presStyleIdx="1" presStyleCnt="6"/>
      <dgm:spPr/>
    </dgm:pt>
    <dgm:pt modelId="{06D14B26-D4AA-49DA-A528-6E4C5C2F67AC}" type="pres">
      <dgm:prSet presAssocID="{4545CAFB-FF13-41F7-A576-ADD96813CDDD}" presName="node" presStyleLbl="node1" presStyleIdx="1" presStyleCnt="6" custRadScaleRad="104015" custRadScaleInc="-4362">
        <dgm:presLayoutVars>
          <dgm:bulletEnabled val="1"/>
        </dgm:presLayoutVars>
      </dgm:prSet>
      <dgm:spPr/>
    </dgm:pt>
    <dgm:pt modelId="{73088CD2-CD75-4812-BBEE-B3649CE08799}" type="pres">
      <dgm:prSet presAssocID="{4C05DEC4-3D61-4DB6-9306-21ACC0D29376}" presName="Name9" presStyleLbl="parChTrans1D2" presStyleIdx="2" presStyleCnt="6"/>
      <dgm:spPr/>
    </dgm:pt>
    <dgm:pt modelId="{2246926A-E242-468E-99AE-B391AE107855}" type="pres">
      <dgm:prSet presAssocID="{4C05DEC4-3D61-4DB6-9306-21ACC0D29376}" presName="connTx" presStyleLbl="parChTrans1D2" presStyleIdx="2" presStyleCnt="6"/>
      <dgm:spPr/>
    </dgm:pt>
    <dgm:pt modelId="{D02B4336-F8B4-4157-AD8B-AA3817EFF8D3}" type="pres">
      <dgm:prSet presAssocID="{4B8A4BB2-5466-44A4-8575-9C6DDD9B6D30}" presName="node" presStyleLbl="node1" presStyleIdx="2" presStyleCnt="6">
        <dgm:presLayoutVars>
          <dgm:bulletEnabled val="1"/>
        </dgm:presLayoutVars>
      </dgm:prSet>
      <dgm:spPr/>
    </dgm:pt>
    <dgm:pt modelId="{C32F2A06-8ECF-4CD1-80FD-CC867AF9B79B}" type="pres">
      <dgm:prSet presAssocID="{D1A8CBC6-A036-4FC0-BE51-5150E621915C}" presName="Name9" presStyleLbl="parChTrans1D2" presStyleIdx="3" presStyleCnt="6"/>
      <dgm:spPr/>
    </dgm:pt>
    <dgm:pt modelId="{6FC20595-F9E4-495F-AEC0-D908033D6400}" type="pres">
      <dgm:prSet presAssocID="{D1A8CBC6-A036-4FC0-BE51-5150E621915C}" presName="connTx" presStyleLbl="parChTrans1D2" presStyleIdx="3" presStyleCnt="6"/>
      <dgm:spPr/>
    </dgm:pt>
    <dgm:pt modelId="{3226C8BA-C058-4112-B12E-472365484279}" type="pres">
      <dgm:prSet presAssocID="{8EA3910B-8D3E-42F3-BC1C-36C72CB1916E}" presName="node" presStyleLbl="node1" presStyleIdx="3" presStyleCnt="6">
        <dgm:presLayoutVars>
          <dgm:bulletEnabled val="1"/>
        </dgm:presLayoutVars>
      </dgm:prSet>
      <dgm:spPr/>
    </dgm:pt>
    <dgm:pt modelId="{DBA3DB21-E1E5-44EB-8A4F-8D619BBFB231}" type="pres">
      <dgm:prSet presAssocID="{20CBB93B-25BF-4E4F-8810-85D34B37014D}" presName="Name9" presStyleLbl="parChTrans1D2" presStyleIdx="4" presStyleCnt="6"/>
      <dgm:spPr/>
    </dgm:pt>
    <dgm:pt modelId="{21DA2695-2BA7-4AFD-8FCA-ECCA946F7F88}" type="pres">
      <dgm:prSet presAssocID="{20CBB93B-25BF-4E4F-8810-85D34B37014D}" presName="connTx" presStyleLbl="parChTrans1D2" presStyleIdx="4" presStyleCnt="6"/>
      <dgm:spPr/>
    </dgm:pt>
    <dgm:pt modelId="{67020C57-441F-403F-BF45-1CD19D3F03B7}" type="pres">
      <dgm:prSet presAssocID="{506909E3-ADF6-4261-BBAF-BB133720315D}" presName="node" presStyleLbl="node1" presStyleIdx="4" presStyleCnt="6">
        <dgm:presLayoutVars>
          <dgm:bulletEnabled val="1"/>
        </dgm:presLayoutVars>
      </dgm:prSet>
      <dgm:spPr/>
    </dgm:pt>
    <dgm:pt modelId="{5859B29F-F004-4A15-835C-9551FE00BAC0}" type="pres">
      <dgm:prSet presAssocID="{0AFF525B-A4FF-4307-91BB-3DF1CC1DC0B1}" presName="Name9" presStyleLbl="parChTrans1D2" presStyleIdx="5" presStyleCnt="6"/>
      <dgm:spPr/>
    </dgm:pt>
    <dgm:pt modelId="{F04B2784-59B4-4199-ADEA-0119B9AE6299}" type="pres">
      <dgm:prSet presAssocID="{0AFF525B-A4FF-4307-91BB-3DF1CC1DC0B1}" presName="connTx" presStyleLbl="parChTrans1D2" presStyleIdx="5" presStyleCnt="6"/>
      <dgm:spPr/>
    </dgm:pt>
    <dgm:pt modelId="{5A06D643-6B0F-48D1-9226-7BF8AE00999F}" type="pres">
      <dgm:prSet presAssocID="{5325AEC8-D288-4450-A0E1-82CE2FFA3DCB}" presName="node" presStyleLbl="node1" presStyleIdx="5" presStyleCnt="6">
        <dgm:presLayoutVars>
          <dgm:bulletEnabled val="1"/>
        </dgm:presLayoutVars>
      </dgm:prSet>
      <dgm:spPr/>
    </dgm:pt>
  </dgm:ptLst>
  <dgm:cxnLst>
    <dgm:cxn modelId="{F7BA3280-388C-4D59-AC2C-A0490723E638}" type="presOf" srcId="{4C05DEC4-3D61-4DB6-9306-21ACC0D29376}" destId="{2246926A-E242-468E-99AE-B391AE107855}" srcOrd="1" destOrd="0" presId="urn:microsoft.com/office/officeart/2005/8/layout/radial1"/>
    <dgm:cxn modelId="{0F49537C-05B3-427D-BA78-982BB8D5B9EB}" type="presOf" srcId="{54A51F8A-F034-4497-A297-4B76ED073CAB}" destId="{B588570F-E8F5-463A-8F5D-A62508415D0D}" srcOrd="0" destOrd="0" presId="urn:microsoft.com/office/officeart/2005/8/layout/radial1"/>
    <dgm:cxn modelId="{96060F35-77FD-453B-A6D7-E96F51428189}" type="presOf" srcId="{D1A8CBC6-A036-4FC0-BE51-5150E621915C}" destId="{C32F2A06-8ECF-4CD1-80FD-CC867AF9B79B}" srcOrd="0" destOrd="0" presId="urn:microsoft.com/office/officeart/2005/8/layout/radial1"/>
    <dgm:cxn modelId="{DA35AA4C-8BEA-4236-8FAA-78CB2B9D20B6}" type="presOf" srcId="{4B8A4BB2-5466-44A4-8575-9C6DDD9B6D30}" destId="{D02B4336-F8B4-4157-AD8B-AA3817EFF8D3}" srcOrd="0" destOrd="0" presId="urn:microsoft.com/office/officeart/2005/8/layout/radial1"/>
    <dgm:cxn modelId="{FA046253-23F4-4959-9869-1DB2C912F765}" srcId="{E2018E36-429F-4142-9C6F-259DFB7561C6}" destId="{E2038787-ABD0-47FD-AD49-F23F662911BF}" srcOrd="1" destOrd="0" parTransId="{280793BE-02F5-467F-A271-5267B6976BCE}" sibTransId="{9A096A16-0285-4D00-AF7C-7DBDEA1F5FBD}"/>
    <dgm:cxn modelId="{CCC988A6-75A6-4D5B-8AE9-D0C802AF570B}" type="presOf" srcId="{8EA3910B-8D3E-42F3-BC1C-36C72CB1916E}" destId="{3226C8BA-C058-4112-B12E-472365484279}" srcOrd="0" destOrd="0" presId="urn:microsoft.com/office/officeart/2005/8/layout/radial1"/>
    <dgm:cxn modelId="{9B1FDE44-B6FB-4DE0-B7BD-CF763C9A5364}" type="presOf" srcId="{4545CAFB-FF13-41F7-A576-ADD96813CDDD}" destId="{06D14B26-D4AA-49DA-A528-6E4C5C2F67AC}" srcOrd="0" destOrd="0" presId="urn:microsoft.com/office/officeart/2005/8/layout/radial1"/>
    <dgm:cxn modelId="{04CC6043-AFC0-4A7F-87CC-F8D938A1EEA5}" type="presOf" srcId="{0AFF525B-A4FF-4307-91BB-3DF1CC1DC0B1}" destId="{5859B29F-F004-4A15-835C-9551FE00BAC0}" srcOrd="0" destOrd="0" presId="urn:microsoft.com/office/officeart/2005/8/layout/radial1"/>
    <dgm:cxn modelId="{AA28C033-2972-4BB0-89D8-19E33AC19E3F}" type="presOf" srcId="{5325AEC8-D288-4450-A0E1-82CE2FFA3DCB}" destId="{5A06D643-6B0F-48D1-9226-7BF8AE00999F}" srcOrd="0" destOrd="0" presId="urn:microsoft.com/office/officeart/2005/8/layout/radial1"/>
    <dgm:cxn modelId="{1412120B-A530-4632-B7C6-F6652F23F1CD}" srcId="{54A51F8A-F034-4497-A297-4B76ED073CAB}" destId="{8EA3910B-8D3E-42F3-BC1C-36C72CB1916E}" srcOrd="3" destOrd="0" parTransId="{D1A8CBC6-A036-4FC0-BE51-5150E621915C}" sibTransId="{E77DE210-CEC6-4514-8A0B-8DBC7F799CFB}"/>
    <dgm:cxn modelId="{AD31697D-A46B-4EDA-8DE0-0E15B5634B41}" srcId="{54A51F8A-F034-4497-A297-4B76ED073CAB}" destId="{4B8A4BB2-5466-44A4-8575-9C6DDD9B6D30}" srcOrd="2" destOrd="0" parTransId="{4C05DEC4-3D61-4DB6-9306-21ACC0D29376}" sibTransId="{3B20E42B-BBFB-47A8-B3B5-8A8A5633DE58}"/>
    <dgm:cxn modelId="{DE4E56C1-78FB-4CD8-AF37-438FB57D5136}" srcId="{54A51F8A-F034-4497-A297-4B76ED073CAB}" destId="{506909E3-ADF6-4261-BBAF-BB133720315D}" srcOrd="4" destOrd="0" parTransId="{20CBB93B-25BF-4E4F-8810-85D34B37014D}" sibTransId="{7C224282-A0F9-4267-AD33-EDF1590E4A7C}"/>
    <dgm:cxn modelId="{2C2F9991-1E96-432D-84AD-F24D335B017B}" type="presOf" srcId="{EF6654A3-07F5-4B5C-8618-E0644C7D04F8}" destId="{5E417E35-5938-431D-BFEB-EAE62D41DB9C}" srcOrd="0" destOrd="0" presId="urn:microsoft.com/office/officeart/2005/8/layout/radial1"/>
    <dgm:cxn modelId="{E893F05C-E54F-4F73-A04B-B6A27F756CA2}" srcId="{E2018E36-429F-4142-9C6F-259DFB7561C6}" destId="{54A51F8A-F034-4497-A297-4B76ED073CAB}" srcOrd="0" destOrd="0" parTransId="{43359892-47F1-45C6-A2E9-7C1FD4A5E64C}" sibTransId="{D4FBC8AA-2E7A-4DC4-8CE1-AC6912248339}"/>
    <dgm:cxn modelId="{0B1A4B71-E969-4F0A-A064-EF648304D5CF}" type="presOf" srcId="{E2018E36-429F-4142-9C6F-259DFB7561C6}" destId="{6BE2ABA3-A5C1-4EA0-A8F8-C1FCC03CF364}" srcOrd="0" destOrd="0" presId="urn:microsoft.com/office/officeart/2005/8/layout/radial1"/>
    <dgm:cxn modelId="{1822D3F4-3FDB-4C95-B756-416398458C1A}" type="presOf" srcId="{20CBB93B-25BF-4E4F-8810-85D34B37014D}" destId="{DBA3DB21-E1E5-44EB-8A4F-8D619BBFB231}" srcOrd="0" destOrd="0" presId="urn:microsoft.com/office/officeart/2005/8/layout/radial1"/>
    <dgm:cxn modelId="{0F3D707C-52A0-4CEC-A8E4-3492F3723663}" type="presOf" srcId="{CC79D76B-4794-4732-A77E-6FCB660FDB83}" destId="{C727CA23-5956-4388-A1DE-C56C041FCC2F}" srcOrd="0" destOrd="0" presId="urn:microsoft.com/office/officeart/2005/8/layout/radial1"/>
    <dgm:cxn modelId="{53946FBF-89E4-487C-8C53-D6AF0577AAE6}" type="presOf" srcId="{CC79D76B-4794-4732-A77E-6FCB660FDB83}" destId="{3093B199-C86B-4D32-A762-CFF051C06FC3}" srcOrd="1" destOrd="0" presId="urn:microsoft.com/office/officeart/2005/8/layout/radial1"/>
    <dgm:cxn modelId="{1930197F-C026-4E11-8A0E-461C3765E909}" type="presOf" srcId="{F2D8DD85-4DBC-4191-962B-A51279802F2A}" destId="{CB510BF3-DC84-46F0-8314-7ED701A8E172}" srcOrd="0" destOrd="0" presId="urn:microsoft.com/office/officeart/2005/8/layout/radial1"/>
    <dgm:cxn modelId="{0B4CCD88-E46B-4C43-8A09-69E3488AE076}" type="presOf" srcId="{EF6654A3-07F5-4B5C-8618-E0644C7D04F8}" destId="{95600AB9-84DD-470F-9F68-5D19A4F48076}" srcOrd="1" destOrd="0" presId="urn:microsoft.com/office/officeart/2005/8/layout/radial1"/>
    <dgm:cxn modelId="{5BB4FFA2-E3D0-483F-8DDC-3CAD843A2661}" type="presOf" srcId="{0AFF525B-A4FF-4307-91BB-3DF1CC1DC0B1}" destId="{F04B2784-59B4-4199-ADEA-0119B9AE6299}" srcOrd="1" destOrd="0" presId="urn:microsoft.com/office/officeart/2005/8/layout/radial1"/>
    <dgm:cxn modelId="{28B74ECE-74D9-4807-ABDF-A30792634343}" srcId="{54A51F8A-F034-4497-A297-4B76ED073CAB}" destId="{F2D8DD85-4DBC-4191-962B-A51279802F2A}" srcOrd="0" destOrd="0" parTransId="{CC79D76B-4794-4732-A77E-6FCB660FDB83}" sibTransId="{BFB70BE5-35FD-445B-8502-583CCC53256E}"/>
    <dgm:cxn modelId="{0F64A14B-C2D4-4113-986B-CCE82618445A}" type="presOf" srcId="{20CBB93B-25BF-4E4F-8810-85D34B37014D}" destId="{21DA2695-2BA7-4AFD-8FCA-ECCA946F7F88}" srcOrd="1" destOrd="0" presId="urn:microsoft.com/office/officeart/2005/8/layout/radial1"/>
    <dgm:cxn modelId="{D05E91EB-E5EB-4F07-9BA4-A17F1FAAFCC5}" type="presOf" srcId="{D1A8CBC6-A036-4FC0-BE51-5150E621915C}" destId="{6FC20595-F9E4-495F-AEC0-D908033D6400}" srcOrd="1" destOrd="0" presId="urn:microsoft.com/office/officeart/2005/8/layout/radial1"/>
    <dgm:cxn modelId="{685312B7-29EF-4E2F-A3EC-334305DBDC58}" srcId="{54A51F8A-F034-4497-A297-4B76ED073CAB}" destId="{4545CAFB-FF13-41F7-A576-ADD96813CDDD}" srcOrd="1" destOrd="0" parTransId="{EF6654A3-07F5-4B5C-8618-E0644C7D04F8}" sibTransId="{1EBF3831-36CE-445D-B592-E73CAA9908C1}"/>
    <dgm:cxn modelId="{F36501CB-178E-4117-8E03-8E5E88B46D80}" type="presOf" srcId="{506909E3-ADF6-4261-BBAF-BB133720315D}" destId="{67020C57-441F-403F-BF45-1CD19D3F03B7}" srcOrd="0" destOrd="0" presId="urn:microsoft.com/office/officeart/2005/8/layout/radial1"/>
    <dgm:cxn modelId="{95634A7A-7BEF-4384-AA8F-75A41B03B139}" type="presOf" srcId="{4C05DEC4-3D61-4DB6-9306-21ACC0D29376}" destId="{73088CD2-CD75-4812-BBEE-B3649CE08799}" srcOrd="0" destOrd="0" presId="urn:microsoft.com/office/officeart/2005/8/layout/radial1"/>
    <dgm:cxn modelId="{5DF7E931-F94E-4E6B-98DF-A21411806865}" srcId="{54A51F8A-F034-4497-A297-4B76ED073CAB}" destId="{5325AEC8-D288-4450-A0E1-82CE2FFA3DCB}" srcOrd="5" destOrd="0" parTransId="{0AFF525B-A4FF-4307-91BB-3DF1CC1DC0B1}" sibTransId="{B90AC28A-2567-4B04-A111-462FC145036A}"/>
    <dgm:cxn modelId="{4D61F246-BBDA-4E5D-A9B9-7BF41888A2FE}" type="presParOf" srcId="{6BE2ABA3-A5C1-4EA0-A8F8-C1FCC03CF364}" destId="{B588570F-E8F5-463A-8F5D-A62508415D0D}" srcOrd="0" destOrd="0" presId="urn:microsoft.com/office/officeart/2005/8/layout/radial1"/>
    <dgm:cxn modelId="{DA76A9D4-F294-48DA-A032-ED92C687FABB}" type="presParOf" srcId="{6BE2ABA3-A5C1-4EA0-A8F8-C1FCC03CF364}" destId="{C727CA23-5956-4388-A1DE-C56C041FCC2F}" srcOrd="1" destOrd="0" presId="urn:microsoft.com/office/officeart/2005/8/layout/radial1"/>
    <dgm:cxn modelId="{951A958D-29E0-452F-98E7-1FC58C75F02B}" type="presParOf" srcId="{C727CA23-5956-4388-A1DE-C56C041FCC2F}" destId="{3093B199-C86B-4D32-A762-CFF051C06FC3}" srcOrd="0" destOrd="0" presId="urn:microsoft.com/office/officeart/2005/8/layout/radial1"/>
    <dgm:cxn modelId="{A0475D47-5CA6-42F1-8163-A998B9C7DCCA}" type="presParOf" srcId="{6BE2ABA3-A5C1-4EA0-A8F8-C1FCC03CF364}" destId="{CB510BF3-DC84-46F0-8314-7ED701A8E172}" srcOrd="2" destOrd="0" presId="urn:microsoft.com/office/officeart/2005/8/layout/radial1"/>
    <dgm:cxn modelId="{324288C7-A687-46E1-8BD4-EA176EC63F02}" type="presParOf" srcId="{6BE2ABA3-A5C1-4EA0-A8F8-C1FCC03CF364}" destId="{5E417E35-5938-431D-BFEB-EAE62D41DB9C}" srcOrd="3" destOrd="0" presId="urn:microsoft.com/office/officeart/2005/8/layout/radial1"/>
    <dgm:cxn modelId="{2B863C52-7291-4993-A622-DEFA94090DD2}" type="presParOf" srcId="{5E417E35-5938-431D-BFEB-EAE62D41DB9C}" destId="{95600AB9-84DD-470F-9F68-5D19A4F48076}" srcOrd="0" destOrd="0" presId="urn:microsoft.com/office/officeart/2005/8/layout/radial1"/>
    <dgm:cxn modelId="{35C2C0AB-7274-4EDE-949C-242F2F9D8EA2}" type="presParOf" srcId="{6BE2ABA3-A5C1-4EA0-A8F8-C1FCC03CF364}" destId="{06D14B26-D4AA-49DA-A528-6E4C5C2F67AC}" srcOrd="4" destOrd="0" presId="urn:microsoft.com/office/officeart/2005/8/layout/radial1"/>
    <dgm:cxn modelId="{077AC9A2-F133-4E8F-8059-3AB2E1300B89}" type="presParOf" srcId="{6BE2ABA3-A5C1-4EA0-A8F8-C1FCC03CF364}" destId="{73088CD2-CD75-4812-BBEE-B3649CE08799}" srcOrd="5" destOrd="0" presId="urn:microsoft.com/office/officeart/2005/8/layout/radial1"/>
    <dgm:cxn modelId="{249BEA0C-D790-4C61-851D-435287BCA1D9}" type="presParOf" srcId="{73088CD2-CD75-4812-BBEE-B3649CE08799}" destId="{2246926A-E242-468E-99AE-B391AE107855}" srcOrd="0" destOrd="0" presId="urn:microsoft.com/office/officeart/2005/8/layout/radial1"/>
    <dgm:cxn modelId="{27974216-7F3D-4656-8528-713F127CC6B4}" type="presParOf" srcId="{6BE2ABA3-A5C1-4EA0-A8F8-C1FCC03CF364}" destId="{D02B4336-F8B4-4157-AD8B-AA3817EFF8D3}" srcOrd="6" destOrd="0" presId="urn:microsoft.com/office/officeart/2005/8/layout/radial1"/>
    <dgm:cxn modelId="{73F41F14-423A-411E-BA2A-56811F166AA3}" type="presParOf" srcId="{6BE2ABA3-A5C1-4EA0-A8F8-C1FCC03CF364}" destId="{C32F2A06-8ECF-4CD1-80FD-CC867AF9B79B}" srcOrd="7" destOrd="0" presId="urn:microsoft.com/office/officeart/2005/8/layout/radial1"/>
    <dgm:cxn modelId="{DBF06563-82AD-4EBF-BE9B-22BF4081EA19}" type="presParOf" srcId="{C32F2A06-8ECF-4CD1-80FD-CC867AF9B79B}" destId="{6FC20595-F9E4-495F-AEC0-D908033D6400}" srcOrd="0" destOrd="0" presId="urn:microsoft.com/office/officeart/2005/8/layout/radial1"/>
    <dgm:cxn modelId="{BBF194EA-1CCB-44CE-9955-125714FD69BB}" type="presParOf" srcId="{6BE2ABA3-A5C1-4EA0-A8F8-C1FCC03CF364}" destId="{3226C8BA-C058-4112-B12E-472365484279}" srcOrd="8" destOrd="0" presId="urn:microsoft.com/office/officeart/2005/8/layout/radial1"/>
    <dgm:cxn modelId="{0403CFFE-D9E1-42D8-9515-D12DEBEFA5F8}" type="presParOf" srcId="{6BE2ABA3-A5C1-4EA0-A8F8-C1FCC03CF364}" destId="{DBA3DB21-E1E5-44EB-8A4F-8D619BBFB231}" srcOrd="9" destOrd="0" presId="urn:microsoft.com/office/officeart/2005/8/layout/radial1"/>
    <dgm:cxn modelId="{AA37CCBA-080E-4A41-8627-6BAFEF4383FA}" type="presParOf" srcId="{DBA3DB21-E1E5-44EB-8A4F-8D619BBFB231}" destId="{21DA2695-2BA7-4AFD-8FCA-ECCA946F7F88}" srcOrd="0" destOrd="0" presId="urn:microsoft.com/office/officeart/2005/8/layout/radial1"/>
    <dgm:cxn modelId="{61EA639D-E681-4254-9105-88C6E9A99D19}" type="presParOf" srcId="{6BE2ABA3-A5C1-4EA0-A8F8-C1FCC03CF364}" destId="{67020C57-441F-403F-BF45-1CD19D3F03B7}" srcOrd="10" destOrd="0" presId="urn:microsoft.com/office/officeart/2005/8/layout/radial1"/>
    <dgm:cxn modelId="{6910B177-9E73-4EBE-B3FC-A713831305CE}" type="presParOf" srcId="{6BE2ABA3-A5C1-4EA0-A8F8-C1FCC03CF364}" destId="{5859B29F-F004-4A15-835C-9551FE00BAC0}" srcOrd="11" destOrd="0" presId="urn:microsoft.com/office/officeart/2005/8/layout/radial1"/>
    <dgm:cxn modelId="{62E92318-9ADB-4BC7-B2AF-C1427D380F96}" type="presParOf" srcId="{5859B29F-F004-4A15-835C-9551FE00BAC0}" destId="{F04B2784-59B4-4199-ADEA-0119B9AE6299}" srcOrd="0" destOrd="0" presId="urn:microsoft.com/office/officeart/2005/8/layout/radial1"/>
    <dgm:cxn modelId="{8D931183-3E63-483E-9B04-52843DFDCBAA}" type="presParOf" srcId="{6BE2ABA3-A5C1-4EA0-A8F8-C1FCC03CF364}" destId="{5A06D643-6B0F-48D1-9226-7BF8AE00999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3BBFF3-6CAE-41BE-A5E6-2F690CD1280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30EC998-4F28-43C9-A3F5-F2A15592B20F}">
      <dgm:prSet phldrT="[Testo]" custT="1"/>
      <dgm:spPr/>
      <dgm:t>
        <a:bodyPr/>
        <a:lstStyle/>
        <a:p>
          <a:pPr marL="0" algn="ctr" defTabSz="914400" rtl="0" eaLnBrk="1" latinLnBrk="0" hangingPunct="1">
            <a:lnSpc>
              <a:spcPct val="150000"/>
            </a:lnSpc>
          </a:pPr>
          <a:r>
            <a:rPr lang="it-IT" sz="1800" b="0" kern="1200" dirty="0">
              <a:solidFill>
                <a:schemeClr val="tx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rPr>
            <a:t>Far comprendere che la corruzione è presente in ogni ambito della vita e riguarda ognuno di noi</a:t>
          </a:r>
        </a:p>
      </dgm:t>
    </dgm:pt>
    <dgm:pt modelId="{5790F9DF-4B6A-4172-A59A-8B34A365AE4E}" type="parTrans" cxnId="{FA3A10D3-4C25-42D3-B2FD-7630D609C935}">
      <dgm:prSet/>
      <dgm:spPr/>
      <dgm:t>
        <a:bodyPr/>
        <a:lstStyle/>
        <a:p>
          <a:endParaRPr lang="it-IT"/>
        </a:p>
      </dgm:t>
    </dgm:pt>
    <dgm:pt modelId="{47128DAC-1B92-4B1C-B4A9-768A6CC1583A}" type="sibTrans" cxnId="{FA3A10D3-4C25-42D3-B2FD-7630D609C935}">
      <dgm:prSet/>
      <dgm:spPr/>
      <dgm:t>
        <a:bodyPr/>
        <a:lstStyle/>
        <a:p>
          <a:endParaRPr lang="it-IT"/>
        </a:p>
      </dgm:t>
    </dgm:pt>
    <dgm:pt modelId="{34A05EF6-1B0D-4390-8B76-E768B07E85EB}" type="pres">
      <dgm:prSet presAssocID="{003BBFF3-6CAE-41BE-A5E6-2F690CD12802}" presName="Name0" presStyleCnt="0">
        <dgm:presLayoutVars>
          <dgm:chMax val="4"/>
          <dgm:resizeHandles val="exact"/>
        </dgm:presLayoutVars>
      </dgm:prSet>
      <dgm:spPr/>
    </dgm:pt>
    <dgm:pt modelId="{88C7F124-38FF-48C4-9A47-5F68F740A5A3}" type="pres">
      <dgm:prSet presAssocID="{003BBFF3-6CAE-41BE-A5E6-2F690CD12802}" presName="ellipse" presStyleLbl="trBgShp" presStyleIdx="0" presStyleCnt="1" custScaleX="161925"/>
      <dgm:spPr/>
    </dgm:pt>
    <dgm:pt modelId="{E27232B9-D126-4561-B416-A228DDB6133E}" type="pres">
      <dgm:prSet presAssocID="{003BBFF3-6CAE-41BE-A5E6-2F690CD12802}" presName="arrow1" presStyleLbl="fgShp" presStyleIdx="0" presStyleCnt="1"/>
      <dgm:spPr/>
    </dgm:pt>
    <dgm:pt modelId="{506337DB-AF51-4FD3-A30E-EED8F3E20B2C}" type="pres">
      <dgm:prSet presAssocID="{003BBFF3-6CAE-41BE-A5E6-2F690CD12802}" presName="rectangle" presStyleLbl="revTx" presStyleIdx="0" presStyleCnt="1" custScaleX="225700" custLinFactNeighborX="1136" custLinFactNeighborY="-25471">
        <dgm:presLayoutVars>
          <dgm:bulletEnabled val="1"/>
        </dgm:presLayoutVars>
      </dgm:prSet>
      <dgm:spPr/>
    </dgm:pt>
    <dgm:pt modelId="{36AD754B-90EA-4F4B-A940-5BBAB62018AA}" type="pres">
      <dgm:prSet presAssocID="{003BBFF3-6CAE-41BE-A5E6-2F690CD12802}" presName="funnel" presStyleLbl="trAlignAcc1" presStyleIdx="0" presStyleCnt="1" custScaleX="171429"/>
      <dgm:spPr/>
    </dgm:pt>
  </dgm:ptLst>
  <dgm:cxnLst>
    <dgm:cxn modelId="{87C57C27-0086-4ECC-8200-F684EB2D9A7C}" type="presOf" srcId="{003BBFF3-6CAE-41BE-A5E6-2F690CD12802}" destId="{34A05EF6-1B0D-4390-8B76-E768B07E85EB}" srcOrd="0" destOrd="0" presId="urn:microsoft.com/office/officeart/2005/8/layout/funnel1"/>
    <dgm:cxn modelId="{1F7A1888-B267-467F-95C0-E4290818F856}" type="presOf" srcId="{730EC998-4F28-43C9-A3F5-F2A15592B20F}" destId="{506337DB-AF51-4FD3-A30E-EED8F3E20B2C}" srcOrd="0" destOrd="0" presId="urn:microsoft.com/office/officeart/2005/8/layout/funnel1"/>
    <dgm:cxn modelId="{FA3A10D3-4C25-42D3-B2FD-7630D609C935}" srcId="{003BBFF3-6CAE-41BE-A5E6-2F690CD12802}" destId="{730EC998-4F28-43C9-A3F5-F2A15592B20F}" srcOrd="0" destOrd="0" parTransId="{5790F9DF-4B6A-4172-A59A-8B34A365AE4E}" sibTransId="{47128DAC-1B92-4B1C-B4A9-768A6CC1583A}"/>
    <dgm:cxn modelId="{6E86A977-6A37-49F8-8A48-3C5F5A8281A1}" type="presParOf" srcId="{34A05EF6-1B0D-4390-8B76-E768B07E85EB}" destId="{88C7F124-38FF-48C4-9A47-5F68F740A5A3}" srcOrd="0" destOrd="0" presId="urn:microsoft.com/office/officeart/2005/8/layout/funnel1"/>
    <dgm:cxn modelId="{8A8A460A-A7E1-46F2-8825-314C8CE6BD0A}" type="presParOf" srcId="{34A05EF6-1B0D-4390-8B76-E768B07E85EB}" destId="{E27232B9-D126-4561-B416-A228DDB6133E}" srcOrd="1" destOrd="0" presId="urn:microsoft.com/office/officeart/2005/8/layout/funnel1"/>
    <dgm:cxn modelId="{B65DEC45-59B2-4836-86BD-DEBBFAE9A746}" type="presParOf" srcId="{34A05EF6-1B0D-4390-8B76-E768B07E85EB}" destId="{506337DB-AF51-4FD3-A30E-EED8F3E20B2C}" srcOrd="2" destOrd="0" presId="urn:microsoft.com/office/officeart/2005/8/layout/funnel1"/>
    <dgm:cxn modelId="{D2C369E1-78B0-46F3-B117-8AFF47CD4B19}" type="presParOf" srcId="{34A05EF6-1B0D-4390-8B76-E768B07E85EB}" destId="{36AD754B-90EA-4F4B-A940-5BBAB62018AA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95E96-A348-4CB2-A4B2-21CAC006112C}">
      <dsp:nvSpPr>
        <dsp:cNvPr id="0" name=""/>
        <dsp:cNvSpPr/>
      </dsp:nvSpPr>
      <dsp:spPr>
        <a:xfrm>
          <a:off x="455697" y="0"/>
          <a:ext cx="5181600" cy="4064000"/>
        </a:xfrm>
        <a:prstGeom prst="rightArrow">
          <a:avLst/>
        </a:prstGeom>
        <a:solidFill>
          <a:srgbClr val="A0D565">
            <a:alpha val="51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543A4-2D09-4D6B-9D56-C5BE1046C6F0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Comprensione e conoscenza</a:t>
          </a:r>
        </a:p>
      </dsp:txBody>
      <dsp:txXfrm>
        <a:off x="85903" y="1298554"/>
        <a:ext cx="1803440" cy="1466890"/>
      </dsp:txXfrm>
    </dsp:sp>
    <dsp:sp modelId="{FB70B4F9-72E3-4DE9-9E60-2A2373E8DB5C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Responsabilizzazione</a:t>
          </a:r>
        </a:p>
      </dsp:txBody>
      <dsp:txXfrm>
        <a:off x="2146280" y="1298554"/>
        <a:ext cx="1803440" cy="1466890"/>
      </dsp:txXfrm>
    </dsp:sp>
    <dsp:sp modelId="{FBE5F2E5-B476-4596-9391-318874CF32F9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Attivismo civico</a:t>
          </a:r>
        </a:p>
      </dsp:txBody>
      <dsp:txXfrm>
        <a:off x="4206656" y="1298554"/>
        <a:ext cx="180344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8570F-E8F5-463A-8F5D-A62508415D0D}">
      <dsp:nvSpPr>
        <dsp:cNvPr id="0" name=""/>
        <dsp:cNvSpPr/>
      </dsp:nvSpPr>
      <dsp:spPr>
        <a:xfrm>
          <a:off x="3161974" y="2018966"/>
          <a:ext cx="1534231" cy="1534231"/>
        </a:xfrm>
        <a:prstGeom prst="ellipse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CORRUZIONE</a:t>
          </a:r>
        </a:p>
      </dsp:txBody>
      <dsp:txXfrm>
        <a:off x="3386657" y="2243649"/>
        <a:ext cx="1084865" cy="1084865"/>
      </dsp:txXfrm>
    </dsp:sp>
    <dsp:sp modelId="{C727CA23-5956-4388-A1DE-C56C041FCC2F}">
      <dsp:nvSpPr>
        <dsp:cNvPr id="0" name=""/>
        <dsp:cNvSpPr/>
      </dsp:nvSpPr>
      <dsp:spPr>
        <a:xfrm rot="16200000">
          <a:off x="3697390" y="1769694"/>
          <a:ext cx="463399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463399" y="1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917505" y="1775681"/>
        <a:ext cx="23169" cy="23169"/>
      </dsp:txXfrm>
    </dsp:sp>
    <dsp:sp modelId="{CB510BF3-DC84-46F0-8314-7ED701A8E172}">
      <dsp:nvSpPr>
        <dsp:cNvPr id="0" name=""/>
        <dsp:cNvSpPr/>
      </dsp:nvSpPr>
      <dsp:spPr>
        <a:xfrm>
          <a:off x="3161974" y="21335"/>
          <a:ext cx="1534231" cy="153423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</a:rPr>
            <a:t>Sanità</a:t>
          </a:r>
        </a:p>
      </dsp:txBody>
      <dsp:txXfrm>
        <a:off x="3386657" y="246018"/>
        <a:ext cx="1084865" cy="1084865"/>
      </dsp:txXfrm>
    </dsp:sp>
    <dsp:sp modelId="{5E417E35-5938-431D-BFEB-EAE62D41DB9C}">
      <dsp:nvSpPr>
        <dsp:cNvPr id="0" name=""/>
        <dsp:cNvSpPr/>
      </dsp:nvSpPr>
      <dsp:spPr>
        <a:xfrm rot="19721484">
          <a:off x="4544919" y="2228639"/>
          <a:ext cx="543604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543604" y="1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803131" y="2232620"/>
        <a:ext cx="27180" cy="27180"/>
      </dsp:txXfrm>
    </dsp:sp>
    <dsp:sp modelId="{06D14B26-D4AA-49DA-A528-6E4C5C2F67AC}">
      <dsp:nvSpPr>
        <dsp:cNvPr id="0" name=""/>
        <dsp:cNvSpPr/>
      </dsp:nvSpPr>
      <dsp:spPr>
        <a:xfrm>
          <a:off x="4937237" y="939224"/>
          <a:ext cx="1534231" cy="153423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</a:rPr>
            <a:t>Politica: lobbying e finanziamento ai  partiti</a:t>
          </a:r>
        </a:p>
      </dsp:txBody>
      <dsp:txXfrm>
        <a:off x="5161920" y="1163907"/>
        <a:ext cx="1084865" cy="1084865"/>
      </dsp:txXfrm>
    </dsp:sp>
    <dsp:sp modelId="{73088CD2-CD75-4812-BBEE-B3649CE08799}">
      <dsp:nvSpPr>
        <dsp:cNvPr id="0" name=""/>
        <dsp:cNvSpPr/>
      </dsp:nvSpPr>
      <dsp:spPr>
        <a:xfrm rot="1800000">
          <a:off x="4562389" y="3267918"/>
          <a:ext cx="463399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463399" y="1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782504" y="3273904"/>
        <a:ext cx="23169" cy="23169"/>
      </dsp:txXfrm>
    </dsp:sp>
    <dsp:sp modelId="{D02B4336-F8B4-4157-AD8B-AA3817EFF8D3}">
      <dsp:nvSpPr>
        <dsp:cNvPr id="0" name=""/>
        <dsp:cNvSpPr/>
      </dsp:nvSpPr>
      <dsp:spPr>
        <a:xfrm>
          <a:off x="4891973" y="3017781"/>
          <a:ext cx="1534231" cy="153423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</a:rPr>
            <a:t>Green Economy</a:t>
          </a:r>
        </a:p>
      </dsp:txBody>
      <dsp:txXfrm>
        <a:off x="5116656" y="3242464"/>
        <a:ext cx="1084865" cy="1084865"/>
      </dsp:txXfrm>
    </dsp:sp>
    <dsp:sp modelId="{C32F2A06-8ECF-4CD1-80FD-CC867AF9B79B}">
      <dsp:nvSpPr>
        <dsp:cNvPr id="0" name=""/>
        <dsp:cNvSpPr/>
      </dsp:nvSpPr>
      <dsp:spPr>
        <a:xfrm rot="5400000">
          <a:off x="3697390" y="3767326"/>
          <a:ext cx="463399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463399" y="1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917505" y="3773312"/>
        <a:ext cx="23169" cy="23169"/>
      </dsp:txXfrm>
    </dsp:sp>
    <dsp:sp modelId="{3226C8BA-C058-4112-B12E-472365484279}">
      <dsp:nvSpPr>
        <dsp:cNvPr id="0" name=""/>
        <dsp:cNvSpPr/>
      </dsp:nvSpPr>
      <dsp:spPr>
        <a:xfrm>
          <a:off x="3161974" y="4016597"/>
          <a:ext cx="1534231" cy="153423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</a:rPr>
            <a:t>Settore privato: trasparenza imprese e RSI</a:t>
          </a:r>
        </a:p>
      </dsp:txBody>
      <dsp:txXfrm>
        <a:off x="3386657" y="4241280"/>
        <a:ext cx="1084865" cy="1084865"/>
      </dsp:txXfrm>
    </dsp:sp>
    <dsp:sp modelId="{DBA3DB21-E1E5-44EB-8A4F-8D619BBFB231}">
      <dsp:nvSpPr>
        <dsp:cNvPr id="0" name=""/>
        <dsp:cNvSpPr/>
      </dsp:nvSpPr>
      <dsp:spPr>
        <a:xfrm rot="9000000">
          <a:off x="2832390" y="3267918"/>
          <a:ext cx="463399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463399" y="1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 rot="10800000">
        <a:off x="3052505" y="3273904"/>
        <a:ext cx="23169" cy="23169"/>
      </dsp:txXfrm>
    </dsp:sp>
    <dsp:sp modelId="{67020C57-441F-403F-BF45-1CD19D3F03B7}">
      <dsp:nvSpPr>
        <dsp:cNvPr id="0" name=""/>
        <dsp:cNvSpPr/>
      </dsp:nvSpPr>
      <dsp:spPr>
        <a:xfrm>
          <a:off x="1431975" y="3017781"/>
          <a:ext cx="1534231" cy="153423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</a:rPr>
            <a:t>Settore pubblico: gare d’appalto</a:t>
          </a:r>
        </a:p>
      </dsp:txBody>
      <dsp:txXfrm>
        <a:off x="1656658" y="3242464"/>
        <a:ext cx="1084865" cy="1084865"/>
      </dsp:txXfrm>
    </dsp:sp>
    <dsp:sp modelId="{5859B29F-F004-4A15-835C-9551FE00BAC0}">
      <dsp:nvSpPr>
        <dsp:cNvPr id="0" name=""/>
        <dsp:cNvSpPr/>
      </dsp:nvSpPr>
      <dsp:spPr>
        <a:xfrm rot="12600000">
          <a:off x="2832390" y="2269102"/>
          <a:ext cx="463399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463399" y="1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 rot="10800000">
        <a:off x="3052505" y="2275089"/>
        <a:ext cx="23169" cy="23169"/>
      </dsp:txXfrm>
    </dsp:sp>
    <dsp:sp modelId="{5A06D643-6B0F-48D1-9226-7BF8AE00999F}">
      <dsp:nvSpPr>
        <dsp:cNvPr id="0" name=""/>
        <dsp:cNvSpPr/>
      </dsp:nvSpPr>
      <dsp:spPr>
        <a:xfrm>
          <a:off x="1431975" y="1020150"/>
          <a:ext cx="1534231" cy="1534231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</a:rPr>
            <a:t>Sport: calcio scommesse</a:t>
          </a:r>
        </a:p>
      </dsp:txBody>
      <dsp:txXfrm>
        <a:off x="1656658" y="1244833"/>
        <a:ext cx="1084865" cy="1084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7F124-38FF-48C4-9A47-5F68F740A5A3}">
      <dsp:nvSpPr>
        <dsp:cNvPr id="0" name=""/>
        <dsp:cNvSpPr/>
      </dsp:nvSpPr>
      <dsp:spPr>
        <a:xfrm>
          <a:off x="1369320" y="187861"/>
          <a:ext cx="6037101" cy="129480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232B9-D126-4561-B416-A228DDB6133E}">
      <dsp:nvSpPr>
        <dsp:cNvPr id="0" name=""/>
        <dsp:cNvSpPr/>
      </dsp:nvSpPr>
      <dsp:spPr>
        <a:xfrm>
          <a:off x="4032379" y="3358389"/>
          <a:ext cx="722544" cy="46242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337DB-AF51-4FD3-A30E-EED8F3E20B2C}">
      <dsp:nvSpPr>
        <dsp:cNvPr id="0" name=""/>
        <dsp:cNvSpPr/>
      </dsp:nvSpPr>
      <dsp:spPr>
        <a:xfrm>
          <a:off x="519169" y="3507484"/>
          <a:ext cx="7827763" cy="867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solidFill>
                <a:schemeClr val="tx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rPr>
            <a:t>Far comprendere che la corruzione è presente in ogni ambito della vita e riguarda ognuno di noi</a:t>
          </a:r>
        </a:p>
      </dsp:txBody>
      <dsp:txXfrm>
        <a:off x="519169" y="3507484"/>
        <a:ext cx="7827763" cy="867054"/>
      </dsp:txXfrm>
    </dsp:sp>
    <dsp:sp modelId="{36AD754B-90EA-4F4B-A940-5BBAB62018AA}">
      <dsp:nvSpPr>
        <dsp:cNvPr id="0" name=""/>
        <dsp:cNvSpPr/>
      </dsp:nvSpPr>
      <dsp:spPr>
        <a:xfrm>
          <a:off x="925427" y="28901"/>
          <a:ext cx="6936449" cy="32370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0.07428</cdr:x>
      <cdr:y>1</cdr:y>
    </cdr:from>
    <cdr:to>
      <cdr:x>1</cdr:x>
      <cdr:y>1</cdr:y>
    </cdr:to>
    <cdr:cxnSp macro="">
      <cdr:nvCxnSpPr>
        <cdr:cNvPr id="2" name="Connettore 1 5"/>
        <cdr:cNvCxnSpPr/>
      </cdr:nvCxnSpPr>
      <cdr:spPr>
        <a:xfrm xmlns:a="http://schemas.openxmlformats.org/drawingml/2006/main">
          <a:off x="649949" y="4464496"/>
          <a:ext cx="8100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80B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1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60" cy="496331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r">
              <a:defRPr sz="1200"/>
            </a:lvl1pPr>
          </a:lstStyle>
          <a:p>
            <a:fld id="{858E6A54-70A2-456E-9A75-F174E84127C4}" type="datetimeFigureOut">
              <a:rPr lang="en-GB" smtClean="0"/>
              <a:pPr/>
              <a:t>12/05/2016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1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r">
              <a:defRPr sz="1200"/>
            </a:lvl1pPr>
          </a:lstStyle>
          <a:p>
            <a:fld id="{1083AF15-6601-4525-8FE7-C7E0642928E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0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1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6331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r">
              <a:defRPr sz="1200"/>
            </a:lvl1pPr>
          </a:lstStyle>
          <a:p>
            <a:fld id="{8CD7E365-A389-4F95-89E4-1A1B3BBF169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2" tIns="45751" rIns="91502" bIns="4575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1502" tIns="45751" rIns="91502" bIns="45751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1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r">
              <a:defRPr sz="1200"/>
            </a:lvl1pPr>
          </a:lstStyle>
          <a:p>
            <a:fld id="{EE354A31-2E71-4592-A594-487CB1A1A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6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25" y="785813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Lezione 1: Approcci pedagogici per l’educazione alla legalità e all’anticorruzione</a:t>
            </a:r>
          </a:p>
          <a:p>
            <a:r>
              <a:rPr lang="it-IT" dirty="0"/>
              <a:t>Lezione 2: Il fenomeno della corruzione: diffusione, esempi, cause, conseguenze, strumenti di contrasto</a:t>
            </a:r>
          </a:p>
          <a:p>
            <a:r>
              <a:rPr lang="it-IT" dirty="0"/>
              <a:t>Lezione 3: Proposte e sperimentazione di attività interattive e di gioco in classe. Suggerimenti per un modulo didattico</a:t>
            </a:r>
          </a:p>
          <a:p>
            <a:r>
              <a:rPr lang="it-IT" dirty="0"/>
              <a:t> </a:t>
            </a:r>
          </a:p>
          <a:p>
            <a:pPr>
              <a:spcBef>
                <a:spcPct val="0"/>
              </a:spcBef>
            </a:pPr>
            <a:endParaRPr lang="it-IT" dirty="0"/>
          </a:p>
          <a:p>
            <a:pPr>
              <a:spcBef>
                <a:spcPct val="0"/>
              </a:spcBef>
            </a:pPr>
            <a:endParaRPr lang="it-IT" dirty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C6EED0-8E72-48A8-A3BD-F45163AC835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93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91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191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09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405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470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673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22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354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1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064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13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579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814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168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15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402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698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047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4A31-2E71-4592-A594-487CB1A1A78E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047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06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06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24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01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2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29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721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76C0A-7905-497C-B41B-CB4CF62F0D6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91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7D055-A0BF-4175-9DD8-02E588A727FF}" type="datetimeFigureOut">
              <a:rPr lang="it-IT" smtClean="0"/>
              <a:pPr/>
              <a:t>12/05/2016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ED8C-43B1-4A63-8484-E303F310F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diagramData" Target="../diagrams/data2.xml"/><Relationship Id="rId10" Type="http://schemas.microsoft.com/office/2007/relationships/hdphoto" Target="../media/hdphoto4.wdp"/><Relationship Id="rId19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transparency.it/wp-content/uploads/2013/12/TEST.pdf" TargetMode="External"/><Relationship Id="rId7" Type="http://schemas.openxmlformats.org/officeDocument/2006/relationships/hyperlink" Target="http://www.zeroscuse.it/pla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chivio.riparteilfuturo.it/game/" TargetMode="External"/><Relationship Id="rId5" Type="http://schemas.openxmlformats.org/officeDocument/2006/relationships/hyperlink" Target="http://k-teszt.hu/k-teszt-2015/?lang=en" TargetMode="External"/><Relationship Id="rId4" Type="http://schemas.openxmlformats.org/officeDocument/2006/relationships/hyperlink" Target="http://www.riparteilfuturo.it/quanto-sei-corrotto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putaturo@transparency.i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educazione@transparency.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lossariocorruzione.org/#!terminologia/c1gh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1000" r="-399" b="24401"/>
          <a:stretch/>
        </p:blipFill>
        <p:spPr>
          <a:xfrm>
            <a:off x="0" y="1700808"/>
            <a:ext cx="9180512" cy="374441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-18256" y="1700808"/>
            <a:ext cx="6580060" cy="374441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060848"/>
            <a:ext cx="8198605" cy="2478087"/>
          </a:xfrm>
        </p:spPr>
        <p:txBody>
          <a:bodyPr lIns="0" tIns="0" rIns="0" bIns="0">
            <a:noAutofit/>
          </a:bodyPr>
          <a:lstStyle/>
          <a:p>
            <a:pPr algn="l">
              <a:tabLst>
                <a:tab pos="1524000" algn="l"/>
              </a:tabLst>
              <a:defRPr/>
            </a:pPr>
            <a:br>
              <a:rPr lang="it-IT" sz="4800" b="1" dirty="0">
                <a:solidFill>
                  <a:srgbClr val="0070C0"/>
                </a:solidFill>
                <a:latin typeface="Open Sans Condensed" panose="020B08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</a:br>
            <a:r>
              <a:rPr lang="it-IT" sz="4000" b="1" dirty="0">
                <a:solidFill>
                  <a:srgbClr val="0070C0"/>
                </a:solidFill>
                <a:latin typeface="Open Sans Condensed" panose="020B08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Proposte di temi ed attività per l’educazione alla legalità e all’anticorruzione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64000" y="540000"/>
            <a:ext cx="2880000" cy="900000"/>
          </a:xfrm>
          <a:prstGeom prst="rect">
            <a:avLst/>
          </a:prstGeom>
          <a:solidFill>
            <a:srgbClr val="0080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C:\Users\Transparency Italia\Desktop\TI Susanna\GRAFICA\LOGHI_TI-Italia\TRANSPARENCY_ITALIA_01_NE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04" y="666000"/>
            <a:ext cx="204405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0"/>
          <p:cNvCxnSpPr/>
          <p:nvPr/>
        </p:nvCxnSpPr>
        <p:spPr>
          <a:xfrm>
            <a:off x="4788024" y="6453336"/>
            <a:ext cx="4355976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4794650" y="5805263"/>
            <a:ext cx="4211960" cy="83427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Chiara Putaturo, 9 maggio 2016</a:t>
            </a:r>
          </a:p>
        </p:txBody>
      </p:sp>
    </p:spTree>
    <p:extLst>
      <p:ext uri="{BB962C8B-B14F-4D97-AF65-F5344CB8AC3E}">
        <p14:creationId xmlns:p14="http://schemas.microsoft.com/office/powerpoint/2010/main" val="42641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69682" y="1401930"/>
            <a:ext cx="7994842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Corruption</a:t>
            </a: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it-IT" sz="24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Perception</a:t>
            </a: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Index di Transparency International :</a:t>
            </a:r>
            <a:r>
              <a:rPr lang="it-IT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Indice che classifica i Paesi secondo il livello di corruzione percepita nel settore pubblico. </a:t>
            </a:r>
          </a:p>
          <a:p>
            <a:pPr>
              <a:lnSpc>
                <a:spcPct val="150000"/>
              </a:lnSpc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47506" y="382067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Come si misura?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l="14901" t="56480" r="13550" b="11840"/>
          <a:stretch/>
        </p:blipFill>
        <p:spPr>
          <a:xfrm>
            <a:off x="120647" y="3237911"/>
            <a:ext cx="8898438" cy="2462461"/>
          </a:xfrm>
          <a:prstGeom prst="rect">
            <a:avLst/>
          </a:prstGeom>
        </p:spPr>
      </p:pic>
      <p:sp>
        <p:nvSpPr>
          <p:cNvPr id="14" name="Ovale 13"/>
          <p:cNvSpPr/>
          <p:nvPr/>
        </p:nvSpPr>
        <p:spPr>
          <a:xfrm>
            <a:off x="3059832" y="3237911"/>
            <a:ext cx="504056" cy="2921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1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72321" y="1844824"/>
            <a:ext cx="7994842" cy="4247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it-IT" sz="28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Global </a:t>
            </a:r>
            <a:r>
              <a:rPr lang="it-IT" sz="28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Corruption</a:t>
            </a:r>
            <a:r>
              <a:rPr lang="it-IT" sz="28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it-IT" sz="28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Barometer</a:t>
            </a:r>
            <a:r>
              <a:rPr lang="it-IT" sz="28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(GCB) di Transparency International: </a:t>
            </a:r>
            <a:r>
              <a:rPr lang="it-IT" sz="2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sondaggio condotto sui cittadini di tutto il mondo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endParaRPr lang="it-IT" sz="28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it-IT" sz="28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Eurobarometro</a:t>
            </a:r>
            <a:r>
              <a:rPr lang="it-IT" sz="28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sulla corruzione della Commissione Europea: </a:t>
            </a:r>
            <a:r>
              <a:rPr lang="it-IT" sz="2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sondaggio condotto sui cittadini dell’UE</a:t>
            </a:r>
          </a:p>
          <a:p>
            <a:pPr>
              <a:lnSpc>
                <a:spcPct val="150000"/>
              </a:lnSpc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47506" y="382067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Come si misura?</a:t>
            </a:r>
          </a:p>
        </p:txBody>
      </p:sp>
      <p:cxnSp>
        <p:nvCxnSpPr>
          <p:cNvPr id="12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9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51720" y="414833"/>
            <a:ext cx="504056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EUROBAROMETRO 2014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344582141"/>
              </p:ext>
            </p:extLst>
          </p:nvPr>
        </p:nvGraphicFramePr>
        <p:xfrm>
          <a:off x="633088" y="1297143"/>
          <a:ext cx="8965973" cy="5284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3995936" y="3284984"/>
            <a:ext cx="453650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80BC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Qualcuno ti ha mai chiesto di pagare una tangente per un servizio negli ultimi 12 mesi?</a:t>
            </a:r>
          </a:p>
          <a:p>
            <a:pPr algn="ctr"/>
            <a:endParaRPr lang="it-IT" sz="3600" dirty="0">
              <a:solidFill>
                <a:srgbClr val="0080BC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cxnSp>
        <p:nvCxnSpPr>
          <p:cNvPr id="12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94975" y="116632"/>
            <a:ext cx="504056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GLOBAL CORRUPTION BAROMETER 2013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4275110698"/>
              </p:ext>
            </p:extLst>
          </p:nvPr>
        </p:nvGraphicFramePr>
        <p:xfrm>
          <a:off x="240280" y="1844824"/>
          <a:ext cx="874994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107504" y="1124744"/>
            <a:ext cx="91532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solidFill>
                  <a:srgbClr val="0080BC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 quali settori è più diffusa la corruzione?</a:t>
            </a:r>
          </a:p>
        </p:txBody>
      </p:sp>
      <p:pic>
        <p:nvPicPr>
          <p:cNvPr id="7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90759" y="6381328"/>
            <a:ext cx="564817" cy="6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7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15010"/>
          <a:stretch/>
        </p:blipFill>
        <p:spPr>
          <a:xfrm>
            <a:off x="5677546" y="1996790"/>
            <a:ext cx="1498844" cy="1399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6" r="19676"/>
          <a:stretch/>
        </p:blipFill>
        <p:spPr>
          <a:xfrm>
            <a:off x="2212748" y="4072957"/>
            <a:ext cx="1441568" cy="1376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9" r="23171"/>
          <a:stretch/>
        </p:blipFill>
        <p:spPr>
          <a:xfrm>
            <a:off x="3919979" y="5013176"/>
            <a:ext cx="1440160" cy="1345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81"/>
          <a:stretch/>
        </p:blipFill>
        <p:spPr>
          <a:xfrm>
            <a:off x="2267744" y="1856057"/>
            <a:ext cx="1522874" cy="1459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46" y="4005064"/>
            <a:ext cx="1504810" cy="146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552"/>
          <a:stretch/>
        </p:blipFill>
        <p:spPr>
          <a:xfrm>
            <a:off x="3919979" y="1030875"/>
            <a:ext cx="1498845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738645" y="335781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Settori di approfondimento</a:t>
            </a: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784182519"/>
              </p:ext>
            </p:extLst>
          </p:nvPr>
        </p:nvGraphicFramePr>
        <p:xfrm>
          <a:off x="740311" y="922841"/>
          <a:ext cx="785818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36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7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28649" y="85725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2850" dirty="0">
              <a:solidFill>
                <a:srgbClr val="0080BC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773699"/>
            <a:ext cx="9144000" cy="1503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EUROBAROMETRO 2014:</a:t>
            </a:r>
          </a:p>
          <a:p>
            <a:pPr algn="ctr"/>
            <a:endParaRPr lang="it-IT" sz="28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r>
              <a:rPr lang="it-IT" sz="2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SEI PERSONALMENTE INFLUENZATO DALLA CORRUZIONE NELLA</a:t>
            </a:r>
          </a:p>
          <a:p>
            <a:pPr algn="ctr"/>
            <a:r>
              <a:rPr lang="it-IT" sz="28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VITA DI OGNI GIORNO?</a:t>
            </a: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246550945"/>
              </p:ext>
            </p:extLst>
          </p:nvPr>
        </p:nvGraphicFramePr>
        <p:xfrm>
          <a:off x="500035" y="2724150"/>
          <a:ext cx="9429815" cy="308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511659" y="124595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Conseguenze</a:t>
            </a:r>
          </a:p>
        </p:txBody>
      </p:sp>
      <p:cxnSp>
        <p:nvCxnSpPr>
          <p:cNvPr id="13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in su 3"/>
          <p:cNvSpPr/>
          <p:nvPr/>
        </p:nvSpPr>
        <p:spPr>
          <a:xfrm>
            <a:off x="4771710" y="3645024"/>
            <a:ext cx="3071834" cy="1857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COSTI APPALTI </a:t>
            </a:r>
          </a:p>
          <a:p>
            <a:pPr algn="ctr"/>
            <a:r>
              <a:rPr lang="it-IT" sz="1350" dirty="0"/>
              <a:t>+ 20 %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55576" y="1374945"/>
            <a:ext cx="838842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8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UE: 120 miliardi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8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Corte dei conti: in Italia 60  miliardi l’anno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endParaRPr lang="it-IT" sz="28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>
              <a:lnSpc>
                <a:spcPct val="150000"/>
              </a:lnSpc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1196346" y="3645024"/>
            <a:ext cx="2857520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INVESTIMENTI ESTERI - 16 %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Conseguenze</a:t>
            </a:r>
          </a:p>
        </p:txBody>
      </p:sp>
      <p:cxnSp>
        <p:nvCxnSpPr>
          <p:cNvPr id="15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02" b="32415"/>
          <a:stretch/>
        </p:blipFill>
        <p:spPr>
          <a:xfrm>
            <a:off x="-26588" y="1314036"/>
            <a:ext cx="9149787" cy="554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21431" y="1391031"/>
            <a:ext cx="912256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3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COSTO DELLA CORRUZIONE NELLE GARE D’APPALTO</a:t>
            </a:r>
            <a:endParaRPr lang="it-IT" sz="330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58058"/>
              </p:ext>
            </p:extLst>
          </p:nvPr>
        </p:nvGraphicFramePr>
        <p:xfrm>
          <a:off x="1077924" y="2492896"/>
          <a:ext cx="700958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10">
                <a:tc>
                  <a:txBody>
                    <a:bodyPr/>
                    <a:lstStyle/>
                    <a:p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Prima di Tangentopoli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Dopo Tangentopoli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10">
                <a:tc>
                  <a:txBody>
                    <a:bodyPr/>
                    <a:lstStyle/>
                    <a:p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Indice</a:t>
                      </a:r>
                      <a:r>
                        <a:rPr lang="it-IT" sz="2000" baseline="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 di costo</a:t>
                      </a:r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61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Opere pubbliche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60-80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61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Opere di manutenzione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60-80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610">
                <a:tc>
                  <a:txBody>
                    <a:bodyPr/>
                    <a:lstStyle/>
                    <a:p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Costo opera (Lire)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61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Passante ferroviario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1994 </a:t>
                      </a:r>
                      <a:r>
                        <a:rPr lang="it-IT" sz="2000" dirty="0" err="1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mld</a:t>
                      </a:r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1452 </a:t>
                      </a:r>
                      <a:r>
                        <a:rPr lang="it-IT" sz="2000" dirty="0" err="1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mld</a:t>
                      </a:r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61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Metropolitana</a:t>
                      </a:r>
                      <a:r>
                        <a:rPr lang="it-IT" sz="2000" baseline="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 (al km)</a:t>
                      </a:r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300-350/</a:t>
                      </a:r>
                      <a:r>
                        <a:rPr lang="it-IT" sz="2000" dirty="0" err="1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mld</a:t>
                      </a:r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/km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150-250 </a:t>
                      </a:r>
                      <a:r>
                        <a:rPr lang="it-IT" sz="2000" dirty="0" err="1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mld</a:t>
                      </a:r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/km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61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Aeroporto Malpensa 2000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4220 </a:t>
                      </a:r>
                      <a:r>
                        <a:rPr lang="it-IT" sz="2000" dirty="0" err="1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mld</a:t>
                      </a:r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1990 </a:t>
                      </a:r>
                      <a:r>
                        <a:rPr lang="it-IT" sz="2000" dirty="0" err="1">
                          <a:latin typeface="Open Sans Condensed" panose="020B0806030504020204" pitchFamily="34" charset="0"/>
                          <a:ea typeface="Open Sans Condensed" panose="020B0806030504020204" pitchFamily="34" charset="0"/>
                          <a:cs typeface="Open Sans Condensed" panose="020B0806030504020204" pitchFamily="34" charset="0"/>
                        </a:rPr>
                        <a:t>mld</a:t>
                      </a:r>
                      <a:endParaRPr lang="it-IT" sz="2000" dirty="0">
                        <a:latin typeface="Open Sans Condensed" panose="020B0806030504020204" pitchFamily="34" charset="0"/>
                        <a:ea typeface="Open Sans Condensed" panose="020B0806030504020204" pitchFamily="34" charset="0"/>
                        <a:cs typeface="Open Sans Condensed" panose="020B0806030504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704082" y="283673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Conseguenze</a:t>
            </a:r>
          </a:p>
        </p:txBody>
      </p:sp>
    </p:spTree>
    <p:extLst>
      <p:ext uri="{BB962C8B-B14F-4D97-AF65-F5344CB8AC3E}">
        <p14:creationId xmlns:p14="http://schemas.microsoft.com/office/powerpoint/2010/main" val="9436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/>
          <a:srcRect l="17531" t="17348" r="9540" b="23785"/>
          <a:stretch/>
        </p:blipFill>
        <p:spPr>
          <a:xfrm>
            <a:off x="996068" y="1121973"/>
            <a:ext cx="7099346" cy="54041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Conseguenze</a:t>
            </a:r>
          </a:p>
        </p:txBody>
      </p:sp>
      <p:sp>
        <p:nvSpPr>
          <p:cNvPr id="11" name="Ovale 10"/>
          <p:cNvSpPr/>
          <p:nvPr/>
        </p:nvSpPr>
        <p:spPr>
          <a:xfrm>
            <a:off x="6516216" y="4581128"/>
            <a:ext cx="13497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3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3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871296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80BB"/>
              </a:solidFill>
            </a:endParaRPr>
          </a:p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Un  breve percorso insieme:</a:t>
            </a:r>
          </a:p>
          <a:p>
            <a:endParaRPr lang="it-IT" sz="3200" dirty="0">
              <a:solidFill>
                <a:srgbClr val="C00000"/>
              </a:solidFill>
            </a:endParaRPr>
          </a:p>
          <a:p>
            <a:endParaRPr lang="it-IT" sz="3200" dirty="0">
              <a:solidFill>
                <a:srgbClr val="C00000"/>
              </a:solidFill>
            </a:endParaRPr>
          </a:p>
          <a:p>
            <a:r>
              <a:rPr lang="it-IT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Lezione 1: Spunti metodologici per favorire percorsi partecipativi di educazione alla legalità e all’anticorruzione</a:t>
            </a:r>
          </a:p>
          <a:p>
            <a:endParaRPr lang="it-IT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r>
              <a:rPr lang="it-IT" sz="2400" b="1" dirty="0">
                <a:solidFill>
                  <a:srgbClr val="BC4744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Lezione 2: Il fenomeno della corruzione: diffusione, esempi, cause, conseguenze, strumenti di contrasto</a:t>
            </a:r>
          </a:p>
          <a:p>
            <a:endParaRPr lang="it-IT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r>
              <a:rPr lang="it-IT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Lezione 3: Proposte e sperimentazione di attività interattive e di gioco in classe. Suggerimenti per un modulo didattico, possibili sperimentazioni e follow-up</a:t>
            </a:r>
          </a:p>
        </p:txBody>
      </p:sp>
      <p:cxnSp>
        <p:nvCxnSpPr>
          <p:cNvPr id="3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5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88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3267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640"/>
            <a:ext cx="9612560" cy="64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3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972600" cy="66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3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1015566" y="1455544"/>
            <a:ext cx="101781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Giustizia 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913989" y="1404047"/>
            <a:ext cx="206350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Guardia di finanza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71290" y="1460010"/>
            <a:ext cx="206350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Trasparenza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78508" y="3873198"/>
            <a:ext cx="206350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Denunce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503449" y="3827688"/>
            <a:ext cx="259918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Cittadini ed educazione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867542" y="3846308"/>
            <a:ext cx="206350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Giornalista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Soluzioni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9" y="4296283"/>
            <a:ext cx="1608985" cy="2194859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4" y="4313693"/>
            <a:ext cx="1640719" cy="2238149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52" y="1808527"/>
            <a:ext cx="1540658" cy="210165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99" y="1650238"/>
            <a:ext cx="1789790" cy="2441500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14" y="4361979"/>
            <a:ext cx="1609300" cy="2195289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37" y="1422939"/>
            <a:ext cx="2061710" cy="2812433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7" y="1820163"/>
            <a:ext cx="1540657" cy="2101651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5" y="3818969"/>
            <a:ext cx="2136581" cy="2914566"/>
          </a:xfrm>
          <a:prstGeom prst="rect">
            <a:avLst/>
          </a:prstGeom>
        </p:spPr>
      </p:pic>
      <p:cxnSp>
        <p:nvCxnSpPr>
          <p:cNvPr id="36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9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Giustizia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203848" y="2492896"/>
            <a:ext cx="716229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Termini di prescrizione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Velocizzazione e modernizzazione della giustizia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6683"/>
            <a:ext cx="1843243" cy="2514417"/>
          </a:xfrm>
          <a:prstGeom prst="rect">
            <a:avLst/>
          </a:prstGeom>
        </p:spPr>
      </p:pic>
      <p:cxnSp>
        <p:nvCxnSpPr>
          <p:cNvPr id="10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26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Settore finanziario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491880" y="2780928"/>
            <a:ext cx="501712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Controlli degli istituti finanziari sui propri clienti</a:t>
            </a:r>
            <a:endParaRPr lang="it-IT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Trasparenza dei titolari effettivi delle società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Trasparenza dei paradisi fiscali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2027618" cy="2765926"/>
          </a:xfrm>
          <a:prstGeom prst="rect">
            <a:avLst/>
          </a:prstGeom>
        </p:spPr>
      </p:pic>
      <p:cxnSp>
        <p:nvCxnSpPr>
          <p:cNvPr id="10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5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Trasparenza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587121" y="2293352"/>
            <a:ext cx="3851528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Decreto 33/13 - trasparenza</a:t>
            </a:r>
            <a:endParaRPr lang="it-IT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FOIA – </a:t>
            </a:r>
            <a:r>
              <a:rPr lang="it-IT" sz="24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Freedom</a:t>
            </a: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it-IT" sz="24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of</a:t>
            </a: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information </a:t>
            </a:r>
            <a:r>
              <a:rPr lang="it-IT" sz="24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Act</a:t>
            </a:r>
            <a:endParaRPr lang="it-IT" sz="2400" b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Open </a:t>
            </a:r>
            <a:r>
              <a:rPr lang="it-IT" sz="24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Government</a:t>
            </a: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e Open data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Registro dei lobbisti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982"/>
            <a:ext cx="2587121" cy="352916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6892"/>
            <a:ext cx="2980178" cy="4065339"/>
          </a:xfrm>
          <a:prstGeom prst="rect">
            <a:avLst/>
          </a:prstGeom>
        </p:spPr>
      </p:pic>
      <p:cxnSp>
        <p:nvCxnSpPr>
          <p:cNvPr id="11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64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Denunce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8" b="26647"/>
          <a:stretch/>
        </p:blipFill>
        <p:spPr>
          <a:xfrm>
            <a:off x="1490994" y="3789040"/>
            <a:ext cx="3300326" cy="24384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4" b="26647"/>
          <a:stretch/>
        </p:blipFill>
        <p:spPr>
          <a:xfrm>
            <a:off x="4499992" y="3789040"/>
            <a:ext cx="2790950" cy="24384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79" y="781375"/>
            <a:ext cx="2313213" cy="3155515"/>
          </a:xfrm>
          <a:prstGeom prst="rect">
            <a:avLst/>
          </a:prstGeom>
        </p:spPr>
      </p:pic>
      <p:cxnSp>
        <p:nvCxnSpPr>
          <p:cNvPr id="11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9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>
            <p:extLst/>
          </p:nvPr>
        </p:nvGraphicFramePr>
        <p:xfrm>
          <a:off x="2051720" y="2564904"/>
          <a:ext cx="5521540" cy="347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olo 1"/>
          <p:cNvSpPr txBox="1">
            <a:spLocks/>
          </p:cNvSpPr>
          <p:nvPr/>
        </p:nvSpPr>
        <p:spPr>
          <a:xfrm>
            <a:off x="672321" y="135433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50" dirty="0">
                <a:solidFill>
                  <a:srgbClr val="0080BC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SEGNALERESTI UN CASO DI CORRUZIONE?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43591" y="170080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5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BAROMETRO GLOBALE SULLA CORRUZIONE 2013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Denunce</a:t>
            </a:r>
          </a:p>
        </p:txBody>
      </p:sp>
      <p:cxnSp>
        <p:nvCxnSpPr>
          <p:cNvPr id="16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Giornalismo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2388157" cy="325774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563888" y="3067566"/>
            <a:ext cx="7162297" cy="494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Maggior supporto al giornalismo investigativo</a:t>
            </a:r>
          </a:p>
        </p:txBody>
      </p:sp>
      <p:cxnSp>
        <p:nvCxnSpPr>
          <p:cNvPr id="10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0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/>
          <a:srcRect l="729" t="17317" r="2709" b="23828"/>
          <a:stretch/>
        </p:blipFill>
        <p:spPr>
          <a:xfrm>
            <a:off x="251520" y="1020217"/>
            <a:ext cx="8750455" cy="42666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71781" y="2281581"/>
            <a:ext cx="806489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Transparency</a:t>
            </a:r>
            <a:r>
              <a:rPr lang="it-IT" sz="40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International</a:t>
            </a:r>
          </a:p>
          <a:p>
            <a:pPr algn="ctr">
              <a:lnSpc>
                <a:spcPct val="150000"/>
              </a:lnSpc>
            </a:pPr>
            <a:r>
              <a:rPr lang="it-IT" sz="40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Transparency</a:t>
            </a:r>
            <a:r>
              <a:rPr lang="it-IT" sz="40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International Italia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404664"/>
            <a:ext cx="860444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Chi siamo?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06070" y="5223620"/>
            <a:ext cx="8095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Transparency International è l’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Organizzazione Non Governativa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leader nel mondo nella lotta alla corruzione, con sede a Berlino.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Fondata nel 1993, è presente in circa 100 Paesi nel Mondo. 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La sede italiana (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TI-It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) é attiva su tutto il territorio nazionale dal 1996.</a:t>
            </a:r>
          </a:p>
        </p:txBody>
      </p:sp>
      <p:cxnSp>
        <p:nvCxnSpPr>
          <p:cNvPr id="15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Cittadini ed educazione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932040" y="2868265"/>
            <a:ext cx="3851528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Monitoraggio civico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Petizioni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Cittadinanza e Costituzione</a:t>
            </a:r>
          </a:p>
          <a:p>
            <a:pPr>
              <a:lnSpc>
                <a:spcPct val="150000"/>
              </a:lnSpc>
            </a:pPr>
            <a:endParaRPr lang="it-IT" sz="2400" b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400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60952"/>
            <a:ext cx="2088547" cy="284904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5" y="2132856"/>
            <a:ext cx="2129739" cy="2905234"/>
          </a:xfrm>
          <a:prstGeom prst="rect">
            <a:avLst/>
          </a:prstGeom>
        </p:spPr>
      </p:pic>
      <p:cxnSp>
        <p:nvCxnSpPr>
          <p:cNvPr id="11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57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lum bright="60000" contrast="-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8955"/>
          <a:stretch/>
        </p:blipFill>
        <p:spPr>
          <a:xfrm>
            <a:off x="0" y="1214788"/>
            <a:ext cx="9144000" cy="5343525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33576" y="1701565"/>
            <a:ext cx="9144000" cy="15031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7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BAROMETRO GLOBALE SULLA CORRUZIONE 2013:</a:t>
            </a:r>
          </a:p>
          <a:p>
            <a:pPr algn="ctr"/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LE PERSONE COMUNI POSSONO FARE LA DIFFERENZA NELLA LOTTA ALLA CORRUZIONE?</a:t>
            </a:r>
          </a:p>
        </p:txBody>
      </p:sp>
      <p:graphicFrame>
        <p:nvGraphicFramePr>
          <p:cNvPr id="4" name="Grafico 3"/>
          <p:cNvGraphicFramePr/>
          <p:nvPr>
            <p:extLst/>
          </p:nvPr>
        </p:nvGraphicFramePr>
        <p:xfrm>
          <a:off x="2705431" y="3173813"/>
          <a:ext cx="3875723" cy="306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699943" y="119798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50" dirty="0">
                <a:solidFill>
                  <a:srgbClr val="0080BC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CHI PUÒ COMBATTERE LA CORRUZIONE?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45236" y="332656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Educazione</a:t>
            </a:r>
          </a:p>
        </p:txBody>
      </p:sp>
    </p:spTree>
    <p:extLst>
      <p:ext uri="{BB962C8B-B14F-4D97-AF65-F5344CB8AC3E}">
        <p14:creationId xmlns:p14="http://schemas.microsoft.com/office/powerpoint/2010/main" val="24151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9" name="Diagramma 2058"/>
          <p:cNvGraphicFramePr/>
          <p:nvPr>
            <p:extLst>
              <p:ext uri="{D42A27DB-BD31-4B8C-83A1-F6EECF244321}">
                <p14:modId xmlns:p14="http://schemas.microsoft.com/office/powerpoint/2010/main" val="1817263467"/>
              </p:ext>
            </p:extLst>
          </p:nvPr>
        </p:nvGraphicFramePr>
        <p:xfrm>
          <a:off x="69444" y="2177464"/>
          <a:ext cx="878730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60" name="Ovale 2059"/>
          <p:cNvSpPr/>
          <p:nvPr/>
        </p:nvSpPr>
        <p:spPr>
          <a:xfrm>
            <a:off x="921353" y="1889365"/>
            <a:ext cx="1260000" cy="12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Personaggi corrotti e integri in letteratura </a:t>
            </a:r>
          </a:p>
        </p:txBody>
      </p:sp>
      <p:sp>
        <p:nvSpPr>
          <p:cNvPr id="47" name="Ovale 46"/>
          <p:cNvSpPr/>
          <p:nvPr/>
        </p:nvSpPr>
        <p:spPr>
          <a:xfrm>
            <a:off x="3105735" y="3909355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Responsabilità sociale d’impresa e finanza etica</a:t>
            </a:r>
          </a:p>
        </p:txBody>
      </p:sp>
      <p:sp>
        <p:nvSpPr>
          <p:cNvPr id="48" name="Ovale 47"/>
          <p:cNvSpPr/>
          <p:nvPr/>
        </p:nvSpPr>
        <p:spPr>
          <a:xfrm>
            <a:off x="3349547" y="1714723"/>
            <a:ext cx="1260000" cy="126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Etica nelle professioni</a:t>
            </a:r>
          </a:p>
        </p:txBody>
      </p:sp>
      <p:sp>
        <p:nvSpPr>
          <p:cNvPr id="49" name="Ovale 48"/>
          <p:cNvSpPr/>
          <p:nvPr/>
        </p:nvSpPr>
        <p:spPr>
          <a:xfrm>
            <a:off x="5598441" y="2508610"/>
            <a:ext cx="1260000" cy="12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corruzione nella storia</a:t>
            </a:r>
          </a:p>
        </p:txBody>
      </p:sp>
      <p:sp>
        <p:nvSpPr>
          <p:cNvPr id="51" name="Ovale 50"/>
          <p:cNvSpPr/>
          <p:nvPr/>
        </p:nvSpPr>
        <p:spPr>
          <a:xfrm>
            <a:off x="1506405" y="2631811"/>
            <a:ext cx="1260000" cy="126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Corruzione politica</a:t>
            </a:r>
          </a:p>
        </p:txBody>
      </p:sp>
      <p:sp>
        <p:nvSpPr>
          <p:cNvPr id="52" name="Ovale 51"/>
          <p:cNvSpPr/>
          <p:nvPr/>
        </p:nvSpPr>
        <p:spPr>
          <a:xfrm>
            <a:off x="4502495" y="1843789"/>
            <a:ext cx="1260000" cy="12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Geografia della corruzione</a:t>
            </a:r>
          </a:p>
        </p:txBody>
      </p:sp>
      <p:sp>
        <p:nvSpPr>
          <p:cNvPr id="53" name="Ovale 52"/>
          <p:cNvSpPr/>
          <p:nvPr/>
        </p:nvSpPr>
        <p:spPr>
          <a:xfrm>
            <a:off x="3905859" y="2991256"/>
            <a:ext cx="1260000" cy="1260000"/>
          </a:xfrm>
          <a:prstGeom prst="ellipse">
            <a:avLst/>
          </a:prstGeom>
          <a:solidFill>
            <a:srgbClr val="A0D56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Etica e sport</a:t>
            </a:r>
          </a:p>
        </p:txBody>
      </p:sp>
      <p:sp>
        <p:nvSpPr>
          <p:cNvPr id="54" name="Ovale 53"/>
          <p:cNvSpPr/>
          <p:nvPr/>
        </p:nvSpPr>
        <p:spPr>
          <a:xfrm>
            <a:off x="4279471" y="4138723"/>
            <a:ext cx="1260000" cy="12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Legalità informatica</a:t>
            </a:r>
          </a:p>
        </p:txBody>
      </p:sp>
      <p:sp>
        <p:nvSpPr>
          <p:cNvPr id="55" name="Ovale 54"/>
          <p:cNvSpPr/>
          <p:nvPr/>
        </p:nvSpPr>
        <p:spPr>
          <a:xfrm>
            <a:off x="5132495" y="3338776"/>
            <a:ext cx="1260000" cy="126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Corruzione negli appalti pubblici</a:t>
            </a:r>
          </a:p>
        </p:txBody>
      </p:sp>
      <p:sp>
        <p:nvSpPr>
          <p:cNvPr id="56" name="Ovale 55"/>
          <p:cNvSpPr/>
          <p:nvPr/>
        </p:nvSpPr>
        <p:spPr>
          <a:xfrm>
            <a:off x="6725787" y="2069116"/>
            <a:ext cx="1260000" cy="12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Favola sulla</a:t>
            </a:r>
          </a:p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corruzione</a:t>
            </a:r>
          </a:p>
        </p:txBody>
      </p:sp>
      <p:sp>
        <p:nvSpPr>
          <p:cNvPr id="57" name="Ovale 56"/>
          <p:cNvSpPr/>
          <p:nvPr/>
        </p:nvSpPr>
        <p:spPr>
          <a:xfrm>
            <a:off x="2076132" y="1729716"/>
            <a:ext cx="1260000" cy="126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Teatro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66898" y="135223"/>
            <a:ext cx="838803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L’anticorruzione </a:t>
            </a:r>
          </a:p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nelle materie scolastiche</a:t>
            </a:r>
          </a:p>
        </p:txBody>
      </p:sp>
      <p:sp>
        <p:nvSpPr>
          <p:cNvPr id="21" name="Ovale 20"/>
          <p:cNvSpPr/>
          <p:nvPr/>
        </p:nvSpPr>
        <p:spPr>
          <a:xfrm>
            <a:off x="5679891" y="1430862"/>
            <a:ext cx="1260000" cy="1260000"/>
          </a:xfrm>
          <a:prstGeom prst="ellipse">
            <a:avLst/>
          </a:prstGeom>
          <a:solidFill>
            <a:srgbClr val="A0D56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Corruzione e ambiente</a:t>
            </a:r>
          </a:p>
        </p:txBody>
      </p:sp>
      <p:cxnSp>
        <p:nvCxnSpPr>
          <p:cNvPr id="23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e 24"/>
          <p:cNvSpPr/>
          <p:nvPr/>
        </p:nvSpPr>
        <p:spPr>
          <a:xfrm>
            <a:off x="3055619" y="2514541"/>
            <a:ext cx="1260000" cy="12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termini della corruzione in inglese o in francese</a:t>
            </a:r>
          </a:p>
        </p:txBody>
      </p:sp>
      <p:sp>
        <p:nvSpPr>
          <p:cNvPr id="26" name="Ovale 25"/>
          <p:cNvSpPr/>
          <p:nvPr/>
        </p:nvSpPr>
        <p:spPr>
          <a:xfrm>
            <a:off x="2340134" y="3261811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Illegalità nel mercato dell’arte</a:t>
            </a:r>
          </a:p>
        </p:txBody>
      </p:sp>
    </p:spTree>
    <p:extLst>
      <p:ext uri="{BB962C8B-B14F-4D97-AF65-F5344CB8AC3E}">
        <p14:creationId xmlns:p14="http://schemas.microsoft.com/office/powerpoint/2010/main" val="1748272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67544" y="332656"/>
            <a:ext cx="838803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Attività e strumenti </a:t>
            </a:r>
          </a:p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per l’educazione alla legalità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25690" y="1566399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Video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: SVEGLIATI! oppure Video fatti dai ragazzi</a:t>
            </a:r>
            <a:endParaRPr lang="it-IT" b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Corruption</a:t>
            </a: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it-IT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cards</a:t>
            </a: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. Carte con indicatori per ogni Paese. Obiettivo: capire la diffusione della corruzione ed il legame con altri indicatori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Mosaico della corruzione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. Termini, definizioni e esempi legati alla corruzione. Obiettivo: conoscere i termini legati alla corruzione e capirne i legami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Storie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: </a:t>
            </a:r>
            <a:r>
              <a:rPr lang="it-IT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Corruption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awards + film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Immagini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: foto concorso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Griglia legale / illegale, giusto / ingiusto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. Obiettivo: riflettere su comportamenti scorretti nella vita quotidiana e sulle loro conseguenze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Test sui comportamenti: 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3"/>
              </a:rPr>
              <a:t>https://www.transparency.it/wp-content/uploads/2013/12/TEST.pdf </a:t>
            </a:r>
            <a:endParaRPr lang="it-IT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r>
              <a:rPr lang="en-US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	                            </a:t>
            </a:r>
            <a:r>
              <a:rPr lang="en-US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4"/>
              </a:rPr>
              <a:t>http://www.riparteilfuturo.it/quanto-sei-corrotto</a:t>
            </a:r>
            <a:r>
              <a:rPr lang="en-US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  <a:p>
            <a:r>
              <a:rPr lang="en-US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                                                </a:t>
            </a:r>
            <a:r>
              <a:rPr lang="en-US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5"/>
              </a:rPr>
              <a:t>http://k-teszt.hu/k-teszt-2015/?lang=en</a:t>
            </a:r>
            <a:r>
              <a:rPr lang="en-US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  </a:t>
            </a:r>
            <a:endParaRPr lang="it-IT" b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Giochi/Quiz online: </a:t>
            </a:r>
            <a:r>
              <a:rPr lang="en-US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6"/>
              </a:rPr>
              <a:t>http://archivio.riparteilfuturo.it/game/</a:t>
            </a:r>
            <a:r>
              <a:rPr lang="en-US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  <a:p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	                    </a:t>
            </a:r>
            <a:r>
              <a:rPr lang="en-US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7"/>
              </a:rPr>
              <a:t>http://www.zeroscuse.it/play</a:t>
            </a:r>
            <a:r>
              <a:rPr lang="en-US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Giochi di ruolo: 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Fai un passo in avanti. Obiettivo: capire i comportamenti corrotti e illegali della            	             quotidianità e le conseguenze </a:t>
            </a:r>
          </a:p>
          <a:p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	             Smaschera i corrotti. Obiettivo: capire la corruzione a livello politico e come 	             contrastarla</a:t>
            </a:r>
          </a:p>
          <a:p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                                 </a:t>
            </a:r>
          </a:p>
          <a:p>
            <a:endParaRPr lang="en-US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lvl="3"/>
            <a:r>
              <a:rPr lang="en-US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       </a:t>
            </a:r>
            <a:endParaRPr lang="it-IT" b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cxnSp>
        <p:nvCxnSpPr>
          <p:cNvPr id="13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36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67544" y="332656"/>
            <a:ext cx="83880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Lavori per i ragazzi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83568" y="206084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Presentazioni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Interviste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Mappatura attori 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del territorio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Disegni</a:t>
            </a:r>
            <a:endParaRPr lang="it-IT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Video</a:t>
            </a:r>
            <a:endParaRPr lang="it-IT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Fumetti</a:t>
            </a:r>
            <a:endParaRPr lang="it-IT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Canzone</a:t>
            </a:r>
            <a:endParaRPr lang="it-IT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Foto</a:t>
            </a:r>
            <a:endParaRPr lang="it-IT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Ricerca e presentazione su </a:t>
            </a: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articoli 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di giornale</a:t>
            </a:r>
          </a:p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Simulazione 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di un dibattito o di situazioni </a:t>
            </a:r>
          </a:p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Monitoraggio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del bilancio della scuola o di un progetto pubblico</a:t>
            </a:r>
          </a:p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Organizzazione di una </a:t>
            </a:r>
            <a:r>
              <a:rPr lang="it-IT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giornata anticorruzione </a:t>
            </a:r>
            <a:r>
              <a:rPr lang="en-US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       </a:t>
            </a:r>
            <a:endParaRPr lang="it-IT" b="1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cxnSp>
        <p:nvCxnSpPr>
          <p:cNvPr id="13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36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80000" y="1121500"/>
            <a:ext cx="7128792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Grazie per l’attenzione !</a:t>
            </a:r>
            <a:endParaRPr lang="it-IT" sz="4800" b="1" dirty="0">
              <a:solidFill>
                <a:srgbClr val="0070C0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  <a:hlinkClick r:id="rId3"/>
            </a:endParaRPr>
          </a:p>
          <a:p>
            <a:pPr algn="ctr"/>
            <a:r>
              <a:rPr lang="it-IT" sz="2800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3"/>
              </a:rPr>
              <a:t>cputaturo@transparency.it</a:t>
            </a:r>
            <a:endParaRPr lang="it-IT" sz="2800" dirty="0">
              <a:solidFill>
                <a:srgbClr val="0070C0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r>
              <a:rPr lang="it-IT" sz="2800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4"/>
              </a:rPr>
              <a:t>educazione@transparency.it</a:t>
            </a:r>
            <a:r>
              <a:rPr lang="it-IT" sz="2800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94180" y="1121500"/>
            <a:ext cx="9716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INTRO</a:t>
            </a:r>
            <a:endParaRPr lang="it-IT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882" y="411863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  <a:latin typeface="Source Sans Pro" panose="020B0503030403020204" pitchFamily="34" charset="0"/>
              </a:rPr>
              <a:t>WWW.TRANSPARENCY.IT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04" y="4764969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70C0"/>
                </a:solidFill>
                <a:latin typeface="ABeeZee" panose="02000000000000000000" pitchFamily="2" charset="0"/>
              </a:rPr>
              <a:t>TRANSPARENCY INTERNATIONAL </a:t>
            </a:r>
            <a:r>
              <a:rPr lang="it-IT" sz="2800" b="1" dirty="0">
                <a:solidFill>
                  <a:srgbClr val="0070C0"/>
                </a:solidFill>
                <a:latin typeface="ABeeZee" panose="02000000000000000000" pitchFamily="2" charset="0"/>
              </a:rPr>
              <a:t>ITALIA </a:t>
            </a:r>
          </a:p>
          <a:p>
            <a:pPr algn="ctr"/>
            <a:r>
              <a:rPr lang="it-IT" sz="2800" dirty="0">
                <a:solidFill>
                  <a:srgbClr val="0070C0"/>
                </a:solidFill>
                <a:latin typeface="ABeeZee" panose="02000000000000000000" pitchFamily="2" charset="0"/>
              </a:rPr>
              <a:t>Associazione contro la corruzione</a:t>
            </a:r>
          </a:p>
          <a:p>
            <a:pPr algn="ctr"/>
            <a:endParaRPr lang="it-IT" sz="2800" dirty="0">
              <a:solidFill>
                <a:srgbClr val="0070C0"/>
              </a:solidFill>
              <a:latin typeface="Source Sans Pro Light" panose="020B0403030403020204" pitchFamily="34" charset="0"/>
            </a:endParaRPr>
          </a:p>
          <a:p>
            <a:pPr algn="ctr"/>
            <a:r>
              <a:rPr lang="it-IT" dirty="0">
                <a:solidFill>
                  <a:srgbClr val="0070C0"/>
                </a:solidFill>
                <a:latin typeface="Source Sans Pro" panose="020B0503030403020204" pitchFamily="34" charset="0"/>
              </a:rPr>
              <a:t>Via </a:t>
            </a:r>
            <a:r>
              <a:rPr lang="it-IT" dirty="0" err="1">
                <a:solidFill>
                  <a:srgbClr val="0070C0"/>
                </a:solidFill>
                <a:latin typeface="Source Sans Pro" panose="020B0503030403020204" pitchFamily="34" charset="0"/>
              </a:rPr>
              <a:t>Zamagna</a:t>
            </a:r>
            <a:r>
              <a:rPr lang="it-IT" dirty="0">
                <a:solidFill>
                  <a:srgbClr val="0070C0"/>
                </a:solidFill>
                <a:latin typeface="Source Sans Pro" panose="020B0503030403020204" pitchFamily="34" charset="0"/>
              </a:rPr>
              <a:t> 19 – 20148 Milano </a:t>
            </a:r>
            <a:r>
              <a:rPr lang="it-IT" dirty="0">
                <a:solidFill>
                  <a:srgbClr val="0070C0"/>
                </a:solidFill>
                <a:latin typeface="Source Sans Pro Light" panose="020B0403030403020204" pitchFamily="34" charset="0"/>
              </a:rPr>
              <a:t>| </a:t>
            </a:r>
            <a:r>
              <a:rPr lang="it-IT" dirty="0">
                <a:solidFill>
                  <a:srgbClr val="0070C0"/>
                </a:solidFill>
                <a:latin typeface="Source Sans Pro" panose="020B0503030403020204" pitchFamily="34" charset="0"/>
              </a:rPr>
              <a:t>T: +39 02 4006898</a:t>
            </a:r>
            <a:r>
              <a:rPr lang="it-IT" dirty="0">
                <a:solidFill>
                  <a:srgbClr val="0070C0"/>
                </a:solidFill>
                <a:latin typeface="Source Sans Pro Light" panose="020B0403030403020204" pitchFamily="34" charset="0"/>
              </a:rPr>
              <a:t> | </a:t>
            </a:r>
            <a:r>
              <a:rPr lang="it-IT" dirty="0">
                <a:solidFill>
                  <a:srgbClr val="0070C0"/>
                </a:solidFill>
                <a:latin typeface="Source Sans Pro" panose="020B0503030403020204" pitchFamily="34" charset="0"/>
              </a:rPr>
              <a:t>E: info@transparency.it</a:t>
            </a:r>
          </a:p>
        </p:txBody>
      </p:sp>
      <p:pic>
        <p:nvPicPr>
          <p:cNvPr id="12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4040659" y="2968794"/>
            <a:ext cx="1249394" cy="143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449" y="289682"/>
            <a:ext cx="860444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Obiettivi </a:t>
            </a:r>
          </a:p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dell’educazione alla legalità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666579970"/>
              </p:ext>
            </p:extLst>
          </p:nvPr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573016"/>
            <a:ext cx="4477109" cy="25183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47664" y="299841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Che cos’ è la corruzione?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5535" y="1334093"/>
            <a:ext cx="7994842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Codice penale </a:t>
            </a:r>
            <a:r>
              <a:rPr lang="it-IT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: Pubblico ufficiale che, per omettere o ritardare o per avere omesso o ritardato un atto del suo ufficio, oppure per compiere o per avere compiuto un atto contrario ai doveri di ufficio, riceve per sé o per un terzo, denaro o altra utilità, o ne accetta la promessa</a:t>
            </a:r>
          </a:p>
          <a:p>
            <a:pPr>
              <a:lnSpc>
                <a:spcPct val="150000"/>
              </a:lnSpc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12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8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95536" y="141277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it-IT" sz="20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Definizione di Transparency International </a:t>
            </a:r>
            <a:r>
              <a:rPr lang="it-IT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: Abuso di un potere conferito ai fini di ottenere un guadagno personale (</a:t>
            </a:r>
            <a:r>
              <a:rPr lang="it-IT" sz="2400" i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Abuse</a:t>
            </a:r>
            <a:r>
              <a:rPr lang="it-IT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of </a:t>
            </a:r>
            <a:r>
              <a:rPr lang="it-IT" sz="2400" i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untrusted</a:t>
            </a:r>
            <a:r>
              <a:rPr lang="it-IT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it-IT" sz="2400" i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power</a:t>
            </a:r>
            <a:r>
              <a:rPr lang="it-IT" sz="2400" i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for private gain</a:t>
            </a:r>
            <a:r>
              <a:rPr lang="it-IT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endParaRPr lang="it-IT" sz="240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endParaRPr lang="it-IT" sz="240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47506" y="382067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Che cos’ è la corruzione?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-7650" t="-3384" r="-3288" b="-4313"/>
          <a:stretch/>
        </p:blipFill>
        <p:spPr>
          <a:xfrm>
            <a:off x="1655676" y="2852936"/>
            <a:ext cx="5760640" cy="3495220"/>
          </a:xfrm>
          <a:prstGeom prst="rect">
            <a:avLst/>
          </a:prstGeom>
        </p:spPr>
      </p:pic>
      <p:cxnSp>
        <p:nvCxnSpPr>
          <p:cNvPr id="17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9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1501747_672343326129926_115226405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1718" y="1124744"/>
            <a:ext cx="9345718" cy="619153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0919" y="4581128"/>
            <a:ext cx="846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endParaRPr lang="it-IT" sz="240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endParaRPr lang="it-IT" sz="240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it-IT" sz="2400" b="1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Definizione Garzanti</a:t>
            </a:r>
            <a:r>
              <a:rPr lang="it-IT" sz="240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: Alterazione, disfacimento, depravazione, immoralità.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547506" y="382067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Che cos’ è la corruzione?</a:t>
            </a:r>
          </a:p>
        </p:txBody>
      </p:sp>
    </p:spTree>
    <p:extLst>
      <p:ext uri="{BB962C8B-B14F-4D97-AF65-F5344CB8AC3E}">
        <p14:creationId xmlns:p14="http://schemas.microsoft.com/office/powerpoint/2010/main" val="35714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547506" y="382067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Mosaico della corruzione</a:t>
            </a:r>
          </a:p>
        </p:txBody>
      </p:sp>
      <p:sp>
        <p:nvSpPr>
          <p:cNvPr id="4" name="Ovale 3"/>
          <p:cNvSpPr/>
          <p:nvPr/>
        </p:nvSpPr>
        <p:spPr>
          <a:xfrm>
            <a:off x="3431480" y="2059307"/>
            <a:ext cx="2675055" cy="2743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CORRUZIONE</a:t>
            </a:r>
          </a:p>
        </p:txBody>
      </p:sp>
      <p:sp>
        <p:nvSpPr>
          <p:cNvPr id="20" name="Ovale 19"/>
          <p:cNvSpPr/>
          <p:nvPr/>
        </p:nvSpPr>
        <p:spPr>
          <a:xfrm>
            <a:off x="4067944" y="1080530"/>
            <a:ext cx="1080000" cy="1080000"/>
          </a:xfrm>
          <a:prstGeom prst="ellipse">
            <a:avLst/>
          </a:prstGeom>
          <a:solidFill>
            <a:srgbClr val="F4E8A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WHISTLEBLOWER</a:t>
            </a:r>
          </a:p>
        </p:txBody>
      </p:sp>
      <p:sp>
        <p:nvSpPr>
          <p:cNvPr id="21" name="Ovale 20"/>
          <p:cNvSpPr/>
          <p:nvPr/>
        </p:nvSpPr>
        <p:spPr>
          <a:xfrm>
            <a:off x="5501912" y="3865800"/>
            <a:ext cx="1162791" cy="11306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TANGENTE</a:t>
            </a:r>
          </a:p>
        </p:txBody>
      </p:sp>
      <p:sp>
        <p:nvSpPr>
          <p:cNvPr id="22" name="Ovale 21"/>
          <p:cNvSpPr/>
          <p:nvPr/>
        </p:nvSpPr>
        <p:spPr>
          <a:xfrm>
            <a:off x="5981702" y="4594648"/>
            <a:ext cx="1080000" cy="10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DONO</a:t>
            </a:r>
          </a:p>
        </p:txBody>
      </p:sp>
      <p:sp>
        <p:nvSpPr>
          <p:cNvPr id="23" name="Ovale 22"/>
          <p:cNvSpPr/>
          <p:nvPr/>
        </p:nvSpPr>
        <p:spPr>
          <a:xfrm>
            <a:off x="2738953" y="1729912"/>
            <a:ext cx="1214788" cy="11584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INTEGRITÀ</a:t>
            </a:r>
          </a:p>
        </p:txBody>
      </p:sp>
      <p:sp>
        <p:nvSpPr>
          <p:cNvPr id="24" name="Ovale 23"/>
          <p:cNvSpPr/>
          <p:nvPr/>
        </p:nvSpPr>
        <p:spPr>
          <a:xfrm>
            <a:off x="2313863" y="2721525"/>
            <a:ext cx="1451296" cy="14135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TRASPARENZA</a:t>
            </a:r>
          </a:p>
        </p:txBody>
      </p:sp>
      <p:sp>
        <p:nvSpPr>
          <p:cNvPr id="25" name="Ovale 24"/>
          <p:cNvSpPr/>
          <p:nvPr/>
        </p:nvSpPr>
        <p:spPr>
          <a:xfrm>
            <a:off x="4320950" y="4726894"/>
            <a:ext cx="1263753" cy="12048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GARA D’APPALTO</a:t>
            </a:r>
          </a:p>
        </p:txBody>
      </p:sp>
      <p:sp>
        <p:nvSpPr>
          <p:cNvPr id="26" name="Ovale 25"/>
          <p:cNvSpPr/>
          <p:nvPr/>
        </p:nvSpPr>
        <p:spPr>
          <a:xfrm>
            <a:off x="6609132" y="1726413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ELEZIONE</a:t>
            </a:r>
          </a:p>
        </p:txBody>
      </p:sp>
      <p:sp>
        <p:nvSpPr>
          <p:cNvPr id="27" name="Ovale 26"/>
          <p:cNvSpPr/>
          <p:nvPr/>
        </p:nvSpPr>
        <p:spPr>
          <a:xfrm>
            <a:off x="5147944" y="1575097"/>
            <a:ext cx="1656184" cy="16125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PARLAMENTARE</a:t>
            </a:r>
          </a:p>
        </p:txBody>
      </p:sp>
      <p:sp>
        <p:nvSpPr>
          <p:cNvPr id="28" name="Ovale 27"/>
          <p:cNvSpPr/>
          <p:nvPr/>
        </p:nvSpPr>
        <p:spPr>
          <a:xfrm>
            <a:off x="2552022" y="4686047"/>
            <a:ext cx="1176799" cy="10857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APPALTO TRUCCATO</a:t>
            </a:r>
          </a:p>
        </p:txBody>
      </p:sp>
      <p:sp>
        <p:nvSpPr>
          <p:cNvPr id="29" name="Ovale 28"/>
          <p:cNvSpPr/>
          <p:nvPr/>
        </p:nvSpPr>
        <p:spPr>
          <a:xfrm>
            <a:off x="1829996" y="1878642"/>
            <a:ext cx="1080000" cy="10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ETICA</a:t>
            </a:r>
          </a:p>
        </p:txBody>
      </p:sp>
      <p:sp>
        <p:nvSpPr>
          <p:cNvPr id="30" name="Ovale 29"/>
          <p:cNvSpPr/>
          <p:nvPr/>
        </p:nvSpPr>
        <p:spPr>
          <a:xfrm>
            <a:off x="1328335" y="3384738"/>
            <a:ext cx="1521027" cy="14853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ACCESSO ALLE INFORMAZIONI</a:t>
            </a:r>
          </a:p>
        </p:txBody>
      </p:sp>
      <p:sp>
        <p:nvSpPr>
          <p:cNvPr id="31" name="Ovale 30"/>
          <p:cNvSpPr/>
          <p:nvPr/>
        </p:nvSpPr>
        <p:spPr>
          <a:xfrm>
            <a:off x="5892636" y="2636707"/>
            <a:ext cx="1080000" cy="108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PARTITO POLITICO</a:t>
            </a:r>
          </a:p>
        </p:txBody>
      </p:sp>
      <p:sp>
        <p:nvSpPr>
          <p:cNvPr id="32" name="Ovale 31"/>
          <p:cNvSpPr/>
          <p:nvPr/>
        </p:nvSpPr>
        <p:spPr>
          <a:xfrm>
            <a:off x="6836080" y="2585538"/>
            <a:ext cx="1401290" cy="13677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CAMPAGNA ELETTORALE</a:t>
            </a:r>
          </a:p>
        </p:txBody>
      </p:sp>
      <p:sp>
        <p:nvSpPr>
          <p:cNvPr id="33" name="Ovale 32"/>
          <p:cNvSpPr/>
          <p:nvPr/>
        </p:nvSpPr>
        <p:spPr>
          <a:xfrm>
            <a:off x="3588375" y="4376294"/>
            <a:ext cx="1080000" cy="10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0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TASSA</a:t>
            </a:r>
          </a:p>
        </p:txBody>
      </p:sp>
      <p:cxnSp>
        <p:nvCxnSpPr>
          <p:cNvPr id="37" name="Connettore 1 5"/>
          <p:cNvCxnSpPr/>
          <p:nvPr/>
        </p:nvCxnSpPr>
        <p:spPr>
          <a:xfrm>
            <a:off x="672321" y="6525344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20288" y="5825570"/>
            <a:ext cx="5734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Altri termini:</a:t>
            </a:r>
            <a:endParaRPr lang="it-IT" dirty="0"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  <a:hlinkClick r:id="rId4"/>
            </a:endParaRPr>
          </a:p>
          <a:p>
            <a:pPr algn="r"/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4"/>
              </a:rPr>
              <a:t>http://www.glossariocorruzione.org/#!terminologia/c1ghi</a:t>
            </a:r>
            <a:r>
              <a:rPr lang="it-IT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4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430562" y="1586134"/>
            <a:ext cx="7994842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Corruption</a:t>
            </a: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 </a:t>
            </a:r>
            <a:r>
              <a:rPr lang="it-IT" sz="2400" b="1" dirty="0" err="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Perception</a:t>
            </a:r>
            <a:r>
              <a:rPr lang="it-IT" sz="2400" b="1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Index di Transparency International </a:t>
            </a:r>
            <a:r>
              <a:rPr lang="it-IT" sz="2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: Indice che classifica i Paesi secondo il livello di corruzione percepita nel settore pubblico. </a:t>
            </a:r>
          </a:p>
          <a:p>
            <a:pPr>
              <a:lnSpc>
                <a:spcPct val="150000"/>
              </a:lnSpc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299841"/>
            <a:ext cx="6120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Come si misura?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l="35999" t="14270" r="14501" b="45965"/>
          <a:stretch/>
        </p:blipFill>
        <p:spPr>
          <a:xfrm>
            <a:off x="1331640" y="3212976"/>
            <a:ext cx="6548540" cy="3287824"/>
          </a:xfrm>
          <a:prstGeom prst="rect">
            <a:avLst/>
          </a:prstGeom>
        </p:spPr>
      </p:pic>
      <p:cxnSp>
        <p:nvCxnSpPr>
          <p:cNvPr id="15" name="Connettore 1 5"/>
          <p:cNvCxnSpPr/>
          <p:nvPr/>
        </p:nvCxnSpPr>
        <p:spPr>
          <a:xfrm>
            <a:off x="755576" y="6597352"/>
            <a:ext cx="8100000" cy="0"/>
          </a:xfrm>
          <a:prstGeom prst="line">
            <a:avLst/>
          </a:prstGeom>
          <a:ln w="12700">
            <a:solidFill>
              <a:srgbClr val="0080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Transparency Italia\Desktop\TI Susanna\GRAFICA\LOGHI_TI-Italia\TRANSPARENCY_ITALIA_01_AZ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/>
          <a:stretch/>
        </p:blipFill>
        <p:spPr bwMode="auto">
          <a:xfrm>
            <a:off x="107504" y="6309320"/>
            <a:ext cx="56481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7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14667</TotalTime>
  <Words>967</Words>
  <Application>Microsoft Office PowerPoint</Application>
  <PresentationFormat>Presentazione su schermo (4:3)</PresentationFormat>
  <Paragraphs>233</Paragraphs>
  <Slides>35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6" baseType="lpstr">
      <vt:lpstr>ABeeZee</vt:lpstr>
      <vt:lpstr>Arial</vt:lpstr>
      <vt:lpstr>Calibri</vt:lpstr>
      <vt:lpstr>Courier New</vt:lpstr>
      <vt:lpstr>Open Sans Condensed</vt:lpstr>
      <vt:lpstr>Open Sans Condensed Light</vt:lpstr>
      <vt:lpstr>Open Sans Light</vt:lpstr>
      <vt:lpstr>Source Sans Pro</vt:lpstr>
      <vt:lpstr>Source Sans Pro Light</vt:lpstr>
      <vt:lpstr>Wingdings</vt:lpstr>
      <vt:lpstr>Tema di Office</vt:lpstr>
      <vt:lpstr> Proposte di temi ed attività per l’educazione alla legalità e all’anticorruzione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UN’ALTERNATIVA AL SILENZIO. PROMOZIONE DELLE SEGNALAZIONI NELL’INTERESSE PUBBLICO</dc:title>
  <dc:creator>giorgio</dc:creator>
  <cp:lastModifiedBy>Chiara Putaturo</cp:lastModifiedBy>
  <cp:revision>574</cp:revision>
  <cp:lastPrinted>2016-05-04T12:32:50Z</cp:lastPrinted>
  <dcterms:created xsi:type="dcterms:W3CDTF">2012-10-29T13:36:40Z</dcterms:created>
  <dcterms:modified xsi:type="dcterms:W3CDTF">2016-05-12T09:18:51Z</dcterms:modified>
</cp:coreProperties>
</file>