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charts/chart13.xml" ContentType="application/vnd.openxmlformats-officedocument.drawingml.char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8.xml" ContentType="application/vnd.openxmlformats-officedocument.drawingml.chart+xml"/>
  <Override PartName="/ppt/charts/chart9.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7.xml" ContentType="application/vnd.openxmlformats-officedocument.drawingml.chart+xml"/>
  <Override PartName="/ppt/charts/chart1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1" r:id="rId8"/>
    <p:sldId id="262" r:id="rId9"/>
    <p:sldId id="280" r:id="rId10"/>
    <p:sldId id="287" r:id="rId11"/>
    <p:sldId id="265" r:id="rId12"/>
    <p:sldId id="281" r:id="rId13"/>
    <p:sldId id="266" r:id="rId14"/>
    <p:sldId id="267" r:id="rId15"/>
    <p:sldId id="272" r:id="rId16"/>
    <p:sldId id="268" r:id="rId17"/>
    <p:sldId id="282" r:id="rId18"/>
    <p:sldId id="269" r:id="rId19"/>
    <p:sldId id="270" r:id="rId20"/>
    <p:sldId id="286" r:id="rId21"/>
    <p:sldId id="279" r:id="rId22"/>
    <p:sldId id="271" r:id="rId23"/>
    <p:sldId id="275" r:id="rId24"/>
    <p:sldId id="276" r:id="rId25"/>
    <p:sldId id="277" r:id="rId26"/>
    <p:sldId id="278" r:id="rId27"/>
    <p:sldId id="283" r:id="rId28"/>
    <p:sldId id="284" r:id="rId29"/>
    <p:sldId id="285" r:id="rId30"/>
    <p:sldId id="274"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FF99"/>
    <a:srgbClr val="CCFF66"/>
    <a:srgbClr val="CCFF33"/>
    <a:srgbClr val="E8EE9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7" autoAdjust="0"/>
    <p:restoredTop sz="94660"/>
  </p:normalViewPr>
  <p:slideViewPr>
    <p:cSldViewPr>
      <p:cViewPr>
        <p:scale>
          <a:sx n="69" d="100"/>
          <a:sy n="69" d="100"/>
        </p:scale>
        <p:origin x="-64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oglio_di_lavoro_di_Microsoft_Office_Excel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oglio_di_lavoro_di_Microsoft_Office_Excel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oglio_di_lavoro_di_Microsoft_Office_Excel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Foglio_di_lavoro_di_Microsoft_Office_Excel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Foglio_di_lavoro_di_Microsoft_Office_Excel13.xlsx"/></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Office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lavoro_di_Microsoft_Office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glio_di_lavoro_di_Microsoft_Office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Office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Office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oglio_di_lavoro_di_Microsoft_Office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Foglio_di_lavoro_di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2000"/>
            </a:pPr>
            <a:r>
              <a:rPr lang="en-US" sz="2000" dirty="0"/>
              <a:t>PRINCIPI</a:t>
            </a:r>
            <a:r>
              <a:rPr lang="en-US" sz="2000" baseline="0" dirty="0"/>
              <a:t> MORALI A CUI GLI UOMINI SI ISPIRANO (G. LICHTENBERG)</a:t>
            </a:r>
            <a:endParaRPr lang="en-US" sz="2000" dirty="0"/>
          </a:p>
        </c:rich>
      </c:tx>
      <c:layout>
        <c:manualLayout>
          <c:xMode val="edge"/>
          <c:yMode val="edge"/>
          <c:x val="0.12951663763127974"/>
          <c:y val="1.8565188663247977E-2"/>
        </c:manualLayout>
      </c:layout>
    </c:title>
    <c:plotArea>
      <c:layout>
        <c:manualLayout>
          <c:layoutTarget val="inner"/>
          <c:xMode val="edge"/>
          <c:yMode val="edge"/>
          <c:x val="0.14541838731866702"/>
          <c:y val="0.24359695901235179"/>
          <c:w val="0.83147544804013862"/>
          <c:h val="0.69354972519488056"/>
        </c:manualLayout>
      </c:layout>
      <c:barChart>
        <c:barDir val="bar"/>
        <c:grouping val="clustered"/>
        <c:ser>
          <c:idx val="1"/>
          <c:order val="0"/>
          <c:tx>
            <c:strRef>
              <c:f>Foglio1!$C$1</c:f>
              <c:strCache>
                <c:ptCount val="1"/>
                <c:pt idx="0">
                  <c:v>Serie 2</c:v>
                </c:pt>
              </c:strCache>
            </c:strRef>
          </c:tx>
          <c:spPr>
            <a:solidFill>
              <a:srgbClr val="FF0000"/>
            </a:solidFill>
          </c:spPr>
          <c:cat>
            <c:strRef>
              <c:f>Foglio1!$A$2:$A$5</c:f>
              <c:strCache>
                <c:ptCount val="4"/>
                <c:pt idx="0">
                  <c:v>POLITICO</c:v>
                </c:pt>
                <c:pt idx="1">
                  <c:v>UMANO</c:v>
                </c:pt>
                <c:pt idx="2">
                  <c:v>RELIGIOSO</c:v>
                </c:pt>
                <c:pt idx="3">
                  <c:v>FILOSOFICO</c:v>
                </c:pt>
              </c:strCache>
            </c:strRef>
          </c:cat>
          <c:val>
            <c:numRef>
              <c:f>Foglio1!$C$2:$C$5</c:f>
              <c:numCache>
                <c:formatCode>General</c:formatCode>
                <c:ptCount val="4"/>
                <c:pt idx="0">
                  <c:v>4.08</c:v>
                </c:pt>
                <c:pt idx="1">
                  <c:v>4.2</c:v>
                </c:pt>
                <c:pt idx="2">
                  <c:v>2.42</c:v>
                </c:pt>
                <c:pt idx="3">
                  <c:v>3.04</c:v>
                </c:pt>
              </c:numCache>
            </c:numRef>
          </c:val>
        </c:ser>
        <c:axId val="93607040"/>
        <c:axId val="93608576"/>
      </c:barChart>
      <c:catAx>
        <c:axId val="93607040"/>
        <c:scaling>
          <c:orientation val="minMax"/>
        </c:scaling>
        <c:axPos val="l"/>
        <c:tickLblPos val="nextTo"/>
        <c:txPr>
          <a:bodyPr/>
          <a:lstStyle/>
          <a:p>
            <a:pPr>
              <a:defRPr sz="1400"/>
            </a:pPr>
            <a:endParaRPr lang="it-IT"/>
          </a:p>
        </c:txPr>
        <c:crossAx val="93608576"/>
        <c:crosses val="autoZero"/>
        <c:auto val="1"/>
        <c:lblAlgn val="ctr"/>
        <c:lblOffset val="100"/>
      </c:catAx>
      <c:valAx>
        <c:axId val="93608576"/>
        <c:scaling>
          <c:orientation val="minMax"/>
        </c:scaling>
        <c:axPos val="b"/>
        <c:majorGridlines/>
        <c:numFmt formatCode="General" sourceLinked="1"/>
        <c:tickLblPos val="nextTo"/>
        <c:txPr>
          <a:bodyPr/>
          <a:lstStyle/>
          <a:p>
            <a:pPr>
              <a:defRPr sz="1400"/>
            </a:pPr>
            <a:endParaRPr lang="it-IT"/>
          </a:p>
        </c:txPr>
        <c:crossAx val="93607040"/>
        <c:crosses val="autoZero"/>
        <c:crossBetween val="between"/>
      </c:valAx>
      <c:spPr>
        <a:solidFill>
          <a:srgbClr val="FFFF99"/>
        </a:solidFill>
      </c:spPr>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a:t>Se un ragazzo è maleducato la colpa è </a:t>
            </a:r>
          </a:p>
        </c:rich>
      </c:tx>
      <c:layout>
        <c:manualLayout>
          <c:xMode val="edge"/>
          <c:yMode val="edge"/>
          <c:x val="0.1156576972593872"/>
          <c:y val="4.5430453464785053E-2"/>
        </c:manualLayout>
      </c:layout>
    </c:title>
    <c:plotArea>
      <c:layout/>
      <c:pieChart>
        <c:varyColors val="1"/>
        <c:ser>
          <c:idx val="0"/>
          <c:order val="0"/>
          <c:tx>
            <c:strRef>
              <c:f>Sheet1!$B$1</c:f>
              <c:strCache>
                <c:ptCount val="1"/>
                <c:pt idx="0">
                  <c:v>se un ragazzo è maleducato la colpa è </c:v>
                </c:pt>
              </c:strCache>
            </c:strRef>
          </c:tx>
          <c:cat>
            <c:strRef>
              <c:f>Sheet1!$A$2:$A$5</c:f>
              <c:strCache>
                <c:ptCount val="3"/>
                <c:pt idx="0">
                  <c:v>soprattutto sua</c:v>
                </c:pt>
                <c:pt idx="1">
                  <c:v>soprattutto dei suoi genitori</c:v>
                </c:pt>
                <c:pt idx="2">
                  <c:v>sprattutto della compagnia</c:v>
                </c:pt>
              </c:strCache>
            </c:strRef>
          </c:cat>
          <c:val>
            <c:numRef>
              <c:f>Sheet1!$B$2:$B$5</c:f>
              <c:numCache>
                <c:formatCode>General</c:formatCode>
                <c:ptCount val="4"/>
                <c:pt idx="0">
                  <c:v>14</c:v>
                </c:pt>
                <c:pt idx="1">
                  <c:v>2</c:v>
                </c:pt>
                <c:pt idx="2">
                  <c:v>1.4</c:v>
                </c:pt>
              </c:numCache>
            </c:numRef>
          </c:val>
        </c:ser>
        <c:firstSliceAng val="0"/>
      </c:pieChart>
    </c:plotArea>
    <c:legend>
      <c:legendPos val="r"/>
      <c:legendEntry>
        <c:idx val="3"/>
        <c:delete val="1"/>
      </c:legendEntry>
      <c:layout/>
      <c:txPr>
        <a:bodyPr/>
        <a:lstStyle/>
        <a:p>
          <a:pPr>
            <a:defRPr sz="1200"/>
          </a:pPr>
          <a:endParaRPr lang="it-IT"/>
        </a:p>
      </c:txPr>
    </c:legend>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a:t>La maleducazione è più diffusa tra:</a:t>
            </a:r>
          </a:p>
        </c:rich>
      </c:tx>
      <c:layout/>
    </c:title>
    <c:plotArea>
      <c:layout/>
      <c:pieChart>
        <c:varyColors val="1"/>
        <c:ser>
          <c:idx val="0"/>
          <c:order val="0"/>
          <c:tx>
            <c:strRef>
              <c:f>'Sheet1'!$B$1</c:f>
              <c:strCache>
                <c:ptCount val="1"/>
                <c:pt idx="0">
                  <c:v>la maleducazione è più diffusa tra</c:v>
                </c:pt>
              </c:strCache>
            </c:strRef>
          </c:tx>
          <c:cat>
            <c:strRef>
              <c:f>'Sheet1'!$A$2:$A$5</c:f>
              <c:strCache>
                <c:ptCount val="4"/>
                <c:pt idx="2">
                  <c:v>maschi</c:v>
                </c:pt>
                <c:pt idx="3">
                  <c:v>femmine</c:v>
                </c:pt>
              </c:strCache>
            </c:strRef>
          </c:cat>
          <c:val>
            <c:numRef>
              <c:f>'Sheet1'!$B$2:$B$5</c:f>
              <c:numCache>
                <c:formatCode>General</c:formatCode>
                <c:ptCount val="4"/>
                <c:pt idx="2">
                  <c:v>14</c:v>
                </c:pt>
                <c:pt idx="3">
                  <c:v>8</c:v>
                </c:pt>
              </c:numCache>
            </c:numRef>
          </c:val>
        </c:ser>
        <c:firstSliceAng val="0"/>
      </c:pieChart>
    </c:plotArea>
    <c:legend>
      <c:legendPos val="r"/>
      <c:legendEntry>
        <c:idx val="0"/>
        <c:delete val="1"/>
      </c:legendEntry>
      <c:legendEntry>
        <c:idx val="1"/>
        <c:delete val="1"/>
      </c:legendEntry>
      <c:layout>
        <c:manualLayout>
          <c:xMode val="edge"/>
          <c:yMode val="edge"/>
          <c:x val="0.78883519922508061"/>
          <c:y val="0.44790839198197585"/>
          <c:w val="0.17600320399381558"/>
          <c:h val="0.17780642463939794"/>
        </c:manualLayout>
      </c:layout>
      <c:txPr>
        <a:bodyPr/>
        <a:lstStyle/>
        <a:p>
          <a:pPr>
            <a:defRPr sz="1200"/>
          </a:pPr>
          <a:endParaRPr lang="it-IT"/>
        </a:p>
      </c:txPr>
    </c:legend>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a:t>Come si combatte la maleducazione</a:t>
            </a:r>
          </a:p>
        </c:rich>
      </c:tx>
      <c:layout/>
    </c:title>
    <c:plotArea>
      <c:layout/>
      <c:pieChart>
        <c:varyColors val="1"/>
        <c:ser>
          <c:idx val="0"/>
          <c:order val="0"/>
          <c:tx>
            <c:strRef>
              <c:f>Sheet1!$B$1</c:f>
              <c:strCache>
                <c:ptCount val="1"/>
                <c:pt idx="0">
                  <c:v>come si combatte la maleducazione</c:v>
                </c:pt>
              </c:strCache>
            </c:strRef>
          </c:tx>
          <c:cat>
            <c:strRef>
              <c:f>Sheet1!$A$2:$A$5</c:f>
              <c:strCache>
                <c:ptCount val="4"/>
                <c:pt idx="0">
                  <c:v>con il buon esempio</c:v>
                </c:pt>
                <c:pt idx="1">
                  <c:v>con il ragionamento</c:v>
                </c:pt>
                <c:pt idx="2">
                  <c:v>con le punizioni</c:v>
                </c:pt>
                <c:pt idx="3">
                  <c:v>con l'ignoranza</c:v>
                </c:pt>
              </c:strCache>
            </c:strRef>
          </c:cat>
          <c:val>
            <c:numRef>
              <c:f>Sheet1!$B$2:$B$5</c:f>
              <c:numCache>
                <c:formatCode>General</c:formatCode>
                <c:ptCount val="4"/>
                <c:pt idx="0">
                  <c:v>4</c:v>
                </c:pt>
                <c:pt idx="1">
                  <c:v>14</c:v>
                </c:pt>
                <c:pt idx="2">
                  <c:v>1</c:v>
                </c:pt>
                <c:pt idx="3">
                  <c:v>3</c:v>
                </c:pt>
              </c:numCache>
            </c:numRef>
          </c:val>
        </c:ser>
        <c:firstSliceAng val="0"/>
      </c:pieChart>
    </c:plotArea>
    <c:legend>
      <c:legendPos val="r"/>
      <c:layout>
        <c:manualLayout>
          <c:xMode val="edge"/>
          <c:yMode val="edge"/>
          <c:x val="0.65540688604962161"/>
          <c:y val="0.37829215462789312"/>
          <c:w val="0.3170773906799389"/>
          <c:h val="0.43251199941876051"/>
        </c:manualLayout>
      </c:layout>
      <c:txPr>
        <a:bodyPr/>
        <a:lstStyle/>
        <a:p>
          <a:pPr>
            <a:defRPr sz="1200"/>
          </a:pPr>
          <a:endParaRPr lang="it-IT"/>
        </a:p>
      </c:txPr>
    </c:legend>
    <c:plotVisOnly val="1"/>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it-IT"/>
  <c:style val="18"/>
  <c:chart>
    <c:plotArea>
      <c:layout>
        <c:manualLayout>
          <c:layoutTarget val="inner"/>
          <c:xMode val="edge"/>
          <c:yMode val="edge"/>
          <c:x val="0.25744587445623179"/>
          <c:y val="8.2244606267590378E-2"/>
          <c:w val="0.64766403214053092"/>
          <c:h val="0.42169242587226852"/>
        </c:manualLayout>
      </c:layout>
      <c:barChart>
        <c:barDir val="col"/>
        <c:grouping val="clustered"/>
        <c:ser>
          <c:idx val="0"/>
          <c:order val="0"/>
          <c:tx>
            <c:strRef>
              <c:f>Foglio1!$B$1</c:f>
              <c:strCache>
                <c:ptCount val="1"/>
                <c:pt idx="0">
                  <c:v>si</c:v>
                </c:pt>
              </c:strCache>
            </c:strRef>
          </c:tx>
          <c:cat>
            <c:strRef>
              <c:f>Foglio1!$A$2:$A$13</c:f>
              <c:strCache>
                <c:ptCount val="12"/>
                <c:pt idx="0">
                  <c:v>Un avversario in una gara sportiva è un nemico?</c:v>
                </c:pt>
                <c:pt idx="1">
                  <c:v>E'normale che i giovani si sfoghino la domenica allo stadio?</c:v>
                </c:pt>
                <c:pt idx="2">
                  <c:v>I tifosi ultras sono dei veri tifosi?</c:v>
                </c:pt>
                <c:pt idx="3">
                  <c:v>I tifosi ultras sono dei veri teppisti?</c:v>
                </c:pt>
                <c:pt idx="4">
                  <c:v>Le"imprese" degli ultras fanno solo spettacolo?</c:v>
                </c:pt>
                <c:pt idx="5">
                  <c:v>Le "imprese"degli ultras sono criminali? </c:v>
                </c:pt>
                <c:pt idx="6">
                  <c:v>E'  normale considerare nemico chi ha opinioni diverse?</c:v>
                </c:pt>
                <c:pt idx="7">
                  <c:v>E'  giusto rispettare le idee di tutti ?</c:v>
                </c:pt>
                <c:pt idx="8">
                  <c:v>Se sei arrabbiato è normale prendersela con chi ti capita?</c:v>
                </c:pt>
                <c:pt idx="9">
                  <c:v> Se qualcuno ti da fastidio è giusto fargliela pagare?</c:v>
                </c:pt>
                <c:pt idx="10">
                  <c:v>Bisogna impegnarsi a diffondere la cultura della non violenza?</c:v>
                </c:pt>
                <c:pt idx="11">
                  <c:v>L'avversario in una gara, in una discussione, ha il diritto al massimo rispetto e alla massima considerazione?</c:v>
                </c:pt>
              </c:strCache>
            </c:strRef>
          </c:cat>
          <c:val>
            <c:numRef>
              <c:f>Foglio1!$B$2:$B$13</c:f>
              <c:numCache>
                <c:formatCode>General</c:formatCode>
                <c:ptCount val="12"/>
                <c:pt idx="0">
                  <c:v>0</c:v>
                </c:pt>
                <c:pt idx="1">
                  <c:v>1</c:v>
                </c:pt>
                <c:pt idx="2">
                  <c:v>0</c:v>
                </c:pt>
                <c:pt idx="3">
                  <c:v>19</c:v>
                </c:pt>
                <c:pt idx="4">
                  <c:v>2</c:v>
                </c:pt>
                <c:pt idx="5">
                  <c:v>16</c:v>
                </c:pt>
                <c:pt idx="6">
                  <c:v>0</c:v>
                </c:pt>
                <c:pt idx="7">
                  <c:v>17</c:v>
                </c:pt>
                <c:pt idx="8">
                  <c:v>3</c:v>
                </c:pt>
                <c:pt idx="9">
                  <c:v>5</c:v>
                </c:pt>
                <c:pt idx="10">
                  <c:v>22</c:v>
                </c:pt>
                <c:pt idx="11">
                  <c:v>22</c:v>
                </c:pt>
              </c:numCache>
            </c:numRef>
          </c:val>
        </c:ser>
        <c:ser>
          <c:idx val="1"/>
          <c:order val="1"/>
          <c:tx>
            <c:strRef>
              <c:f>Foglio1!$C$1</c:f>
              <c:strCache>
                <c:ptCount val="1"/>
                <c:pt idx="0">
                  <c:v>no</c:v>
                </c:pt>
              </c:strCache>
            </c:strRef>
          </c:tx>
          <c:cat>
            <c:strRef>
              <c:f>Foglio1!$A$2:$A$13</c:f>
              <c:strCache>
                <c:ptCount val="12"/>
                <c:pt idx="0">
                  <c:v>Un avversario in una gara sportiva è un nemico?</c:v>
                </c:pt>
                <c:pt idx="1">
                  <c:v>E'normale che i giovani si sfoghino la domenica allo stadio?</c:v>
                </c:pt>
                <c:pt idx="2">
                  <c:v>I tifosi ultras sono dei veri tifosi?</c:v>
                </c:pt>
                <c:pt idx="3">
                  <c:v>I tifosi ultras sono dei veri teppisti?</c:v>
                </c:pt>
                <c:pt idx="4">
                  <c:v>Le"imprese" degli ultras fanno solo spettacolo?</c:v>
                </c:pt>
                <c:pt idx="5">
                  <c:v>Le "imprese"degli ultras sono criminali? </c:v>
                </c:pt>
                <c:pt idx="6">
                  <c:v>E'  normale considerare nemico chi ha opinioni diverse?</c:v>
                </c:pt>
                <c:pt idx="7">
                  <c:v>E'  giusto rispettare le idee di tutti ?</c:v>
                </c:pt>
                <c:pt idx="8">
                  <c:v>Se sei arrabbiato è normale prendersela con chi ti capita?</c:v>
                </c:pt>
                <c:pt idx="9">
                  <c:v> Se qualcuno ti da fastidio è giusto fargliela pagare?</c:v>
                </c:pt>
                <c:pt idx="10">
                  <c:v>Bisogna impegnarsi a diffondere la cultura della non violenza?</c:v>
                </c:pt>
                <c:pt idx="11">
                  <c:v>L'avversario in una gara, in una discussione, ha il diritto al massimo rispetto e alla massima considerazione?</c:v>
                </c:pt>
              </c:strCache>
            </c:strRef>
          </c:cat>
          <c:val>
            <c:numRef>
              <c:f>Foglio1!$C$2:$C$13</c:f>
              <c:numCache>
                <c:formatCode>General</c:formatCode>
                <c:ptCount val="12"/>
                <c:pt idx="0">
                  <c:v>22</c:v>
                </c:pt>
                <c:pt idx="1">
                  <c:v>21</c:v>
                </c:pt>
                <c:pt idx="2">
                  <c:v>22</c:v>
                </c:pt>
                <c:pt idx="3">
                  <c:v>3</c:v>
                </c:pt>
                <c:pt idx="4">
                  <c:v>20</c:v>
                </c:pt>
                <c:pt idx="5">
                  <c:v>6</c:v>
                </c:pt>
                <c:pt idx="6">
                  <c:v>22</c:v>
                </c:pt>
                <c:pt idx="7">
                  <c:v>5</c:v>
                </c:pt>
                <c:pt idx="8">
                  <c:v>19</c:v>
                </c:pt>
                <c:pt idx="9">
                  <c:v>17</c:v>
                </c:pt>
                <c:pt idx="10">
                  <c:v>0</c:v>
                </c:pt>
              </c:numCache>
            </c:numRef>
          </c:val>
        </c:ser>
        <c:axId val="94692480"/>
        <c:axId val="94694016"/>
      </c:barChart>
      <c:catAx>
        <c:axId val="94692480"/>
        <c:scaling>
          <c:orientation val="minMax"/>
        </c:scaling>
        <c:axPos val="b"/>
        <c:tickLblPos val="nextTo"/>
        <c:txPr>
          <a:bodyPr/>
          <a:lstStyle/>
          <a:p>
            <a:pPr>
              <a:defRPr sz="1100"/>
            </a:pPr>
            <a:endParaRPr lang="it-IT"/>
          </a:p>
        </c:txPr>
        <c:crossAx val="94694016"/>
        <c:crosses val="autoZero"/>
        <c:auto val="1"/>
        <c:lblAlgn val="ctr"/>
        <c:lblOffset val="100"/>
      </c:catAx>
      <c:valAx>
        <c:axId val="94694016"/>
        <c:scaling>
          <c:orientation val="minMax"/>
        </c:scaling>
        <c:axPos val="l"/>
        <c:majorGridlines/>
        <c:numFmt formatCode="General" sourceLinked="1"/>
        <c:tickLblPos val="nextTo"/>
        <c:crossAx val="94692480"/>
        <c:crosses val="autoZero"/>
        <c:crossBetween val="between"/>
      </c:valAx>
    </c:plotArea>
    <c:legend>
      <c:legendPos val="r"/>
      <c:layout/>
    </c:legend>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it-IT"/>
  <c:chart>
    <c:plotArea>
      <c:layout/>
      <c:barChart>
        <c:barDir val="col"/>
        <c:grouping val="clustered"/>
        <c:ser>
          <c:idx val="0"/>
          <c:order val="0"/>
          <c:tx>
            <c:strRef>
              <c:f>Foglio1!$B$1</c:f>
              <c:strCache>
                <c:ptCount val="1"/>
                <c:pt idx="0">
                  <c:v>sempre</c:v>
                </c:pt>
              </c:strCache>
            </c:strRef>
          </c:tx>
          <c:cat>
            <c:strRef>
              <c:f>Foglio1!$A$2:$A$14</c:f>
              <c:strCache>
                <c:ptCount val="10"/>
                <c:pt idx="0">
                  <c:v>Cerchi di non urtarte nessuno con lo zaino?</c:v>
                </c:pt>
                <c:pt idx="1">
                  <c:v>Lasci libero il passaggio verso l'uscita?</c:v>
                </c:pt>
                <c:pt idx="2">
                  <c:v>Badi a non ostacolare i movimenti degli altri passeggeri?</c:v>
                </c:pt>
                <c:pt idx="3">
                  <c:v>Parli sottovoce  per non disturbare gli altri?</c:v>
                </c:pt>
                <c:pt idx="4">
                  <c:v>Cedi il posto alle persone anziane?</c:v>
                </c:pt>
                <c:pt idx="5">
                  <c:v>Butti la carta per terra?</c:v>
                </c:pt>
                <c:pt idx="6">
                  <c:v>Occupi il marciapiede senza preoccuparti degli altri passanti?</c:v>
                </c:pt>
                <c:pt idx="7">
                  <c:v>Attraversi senza aspettare il verde?</c:v>
                </c:pt>
                <c:pt idx="8">
                  <c:v>Parcheggi la bici dove capita?</c:v>
                </c:pt>
                <c:pt idx="9">
                  <c:v>Fai schizzare l'acqua delle pozzanghere?</c:v>
                </c:pt>
              </c:strCache>
            </c:strRef>
          </c:cat>
          <c:val>
            <c:numRef>
              <c:f>Foglio1!$B$2:$B$14</c:f>
              <c:numCache>
                <c:formatCode>General</c:formatCode>
                <c:ptCount val="13"/>
                <c:pt idx="0">
                  <c:v>13</c:v>
                </c:pt>
                <c:pt idx="1">
                  <c:v>13</c:v>
                </c:pt>
                <c:pt idx="2">
                  <c:v>11</c:v>
                </c:pt>
                <c:pt idx="3">
                  <c:v>12</c:v>
                </c:pt>
                <c:pt idx="4">
                  <c:v>10</c:v>
                </c:pt>
                <c:pt idx="5">
                  <c:v>0</c:v>
                </c:pt>
                <c:pt idx="6">
                  <c:v>3</c:v>
                </c:pt>
                <c:pt idx="7">
                  <c:v>4</c:v>
                </c:pt>
                <c:pt idx="8">
                  <c:v>4</c:v>
                </c:pt>
                <c:pt idx="9">
                  <c:v>0</c:v>
                </c:pt>
              </c:numCache>
            </c:numRef>
          </c:val>
        </c:ser>
        <c:ser>
          <c:idx val="1"/>
          <c:order val="1"/>
          <c:tx>
            <c:strRef>
              <c:f>Foglio1!$C$1</c:f>
              <c:strCache>
                <c:ptCount val="1"/>
                <c:pt idx="0">
                  <c:v>spesso/qualchevolta</c:v>
                </c:pt>
              </c:strCache>
            </c:strRef>
          </c:tx>
          <c:cat>
            <c:strRef>
              <c:f>Foglio1!$A$2:$A$14</c:f>
              <c:strCache>
                <c:ptCount val="10"/>
                <c:pt idx="0">
                  <c:v>Cerchi di non urtarte nessuno con lo zaino?</c:v>
                </c:pt>
                <c:pt idx="1">
                  <c:v>Lasci libero il passaggio verso l'uscita?</c:v>
                </c:pt>
                <c:pt idx="2">
                  <c:v>Badi a non ostacolare i movimenti degli altri passeggeri?</c:v>
                </c:pt>
                <c:pt idx="3">
                  <c:v>Parli sottovoce  per non disturbare gli altri?</c:v>
                </c:pt>
                <c:pt idx="4">
                  <c:v>Cedi il posto alle persone anziane?</c:v>
                </c:pt>
                <c:pt idx="5">
                  <c:v>Butti la carta per terra?</c:v>
                </c:pt>
                <c:pt idx="6">
                  <c:v>Occupi il marciapiede senza preoccuparti degli altri passanti?</c:v>
                </c:pt>
                <c:pt idx="7">
                  <c:v>Attraversi senza aspettare il verde?</c:v>
                </c:pt>
                <c:pt idx="8">
                  <c:v>Parcheggi la bici dove capita?</c:v>
                </c:pt>
                <c:pt idx="9">
                  <c:v>Fai schizzare l'acqua delle pozzanghere?</c:v>
                </c:pt>
              </c:strCache>
            </c:strRef>
          </c:cat>
          <c:val>
            <c:numRef>
              <c:f>Foglio1!$C$2:$C$14</c:f>
              <c:numCache>
                <c:formatCode>General</c:formatCode>
                <c:ptCount val="13"/>
                <c:pt idx="0">
                  <c:v>9</c:v>
                </c:pt>
                <c:pt idx="1">
                  <c:v>9</c:v>
                </c:pt>
                <c:pt idx="2">
                  <c:v>12</c:v>
                </c:pt>
                <c:pt idx="3">
                  <c:v>11</c:v>
                </c:pt>
                <c:pt idx="4">
                  <c:v>12</c:v>
                </c:pt>
                <c:pt idx="5">
                  <c:v>8</c:v>
                </c:pt>
                <c:pt idx="6">
                  <c:v>3</c:v>
                </c:pt>
                <c:pt idx="7">
                  <c:v>11</c:v>
                </c:pt>
                <c:pt idx="8">
                  <c:v>6</c:v>
                </c:pt>
                <c:pt idx="9">
                  <c:v>3</c:v>
                </c:pt>
              </c:numCache>
            </c:numRef>
          </c:val>
        </c:ser>
        <c:ser>
          <c:idx val="2"/>
          <c:order val="2"/>
          <c:tx>
            <c:strRef>
              <c:f>Foglio1!$D$1</c:f>
              <c:strCache>
                <c:ptCount val="1"/>
                <c:pt idx="0">
                  <c:v>mai</c:v>
                </c:pt>
              </c:strCache>
            </c:strRef>
          </c:tx>
          <c:cat>
            <c:strRef>
              <c:f>Foglio1!$A$2:$A$14</c:f>
              <c:strCache>
                <c:ptCount val="10"/>
                <c:pt idx="0">
                  <c:v>Cerchi di non urtarte nessuno con lo zaino?</c:v>
                </c:pt>
                <c:pt idx="1">
                  <c:v>Lasci libero il passaggio verso l'uscita?</c:v>
                </c:pt>
                <c:pt idx="2">
                  <c:v>Badi a non ostacolare i movimenti degli altri passeggeri?</c:v>
                </c:pt>
                <c:pt idx="3">
                  <c:v>Parli sottovoce  per non disturbare gli altri?</c:v>
                </c:pt>
                <c:pt idx="4">
                  <c:v>Cedi il posto alle persone anziane?</c:v>
                </c:pt>
                <c:pt idx="5">
                  <c:v>Butti la carta per terra?</c:v>
                </c:pt>
                <c:pt idx="6">
                  <c:v>Occupi il marciapiede senza preoccuparti degli altri passanti?</c:v>
                </c:pt>
                <c:pt idx="7">
                  <c:v>Attraversi senza aspettare il verde?</c:v>
                </c:pt>
                <c:pt idx="8">
                  <c:v>Parcheggi la bici dove capita?</c:v>
                </c:pt>
                <c:pt idx="9">
                  <c:v>Fai schizzare l'acqua delle pozzanghere?</c:v>
                </c:pt>
              </c:strCache>
            </c:strRef>
          </c:cat>
          <c:val>
            <c:numRef>
              <c:f>Foglio1!$D$2:$D$14</c:f>
              <c:numCache>
                <c:formatCode>General</c:formatCode>
                <c:ptCount val="13"/>
                <c:pt idx="0">
                  <c:v>0</c:v>
                </c:pt>
                <c:pt idx="1">
                  <c:v>0</c:v>
                </c:pt>
                <c:pt idx="2">
                  <c:v>0</c:v>
                </c:pt>
                <c:pt idx="3">
                  <c:v>0</c:v>
                </c:pt>
                <c:pt idx="4">
                  <c:v>0</c:v>
                </c:pt>
                <c:pt idx="5">
                  <c:v>14</c:v>
                </c:pt>
                <c:pt idx="6">
                  <c:v>16</c:v>
                </c:pt>
                <c:pt idx="7">
                  <c:v>7</c:v>
                </c:pt>
                <c:pt idx="8">
                  <c:v>12</c:v>
                </c:pt>
                <c:pt idx="9">
                  <c:v>19</c:v>
                </c:pt>
              </c:numCache>
            </c:numRef>
          </c:val>
        </c:ser>
        <c:axId val="100212736"/>
        <c:axId val="100214272"/>
      </c:barChart>
      <c:catAx>
        <c:axId val="100212736"/>
        <c:scaling>
          <c:orientation val="minMax"/>
        </c:scaling>
        <c:axPos val="b"/>
        <c:tickLblPos val="nextTo"/>
        <c:txPr>
          <a:bodyPr/>
          <a:lstStyle/>
          <a:p>
            <a:pPr>
              <a:defRPr sz="1100"/>
            </a:pPr>
            <a:endParaRPr lang="it-IT"/>
          </a:p>
        </c:txPr>
        <c:crossAx val="100214272"/>
        <c:crosses val="autoZero"/>
        <c:auto val="1"/>
        <c:lblAlgn val="ctr"/>
        <c:lblOffset val="100"/>
      </c:catAx>
      <c:valAx>
        <c:axId val="100214272"/>
        <c:scaling>
          <c:orientation val="minMax"/>
        </c:scaling>
        <c:axPos val="l"/>
        <c:majorGridlines/>
        <c:numFmt formatCode="General" sourceLinked="1"/>
        <c:tickLblPos val="nextTo"/>
        <c:crossAx val="100212736"/>
        <c:crosses val="autoZero"/>
        <c:crossBetween val="between"/>
      </c:valAx>
    </c:plotArea>
    <c:legend>
      <c:legendPos val="r"/>
      <c:layout/>
      <c:txPr>
        <a:bodyPr/>
        <a:lstStyle/>
        <a:p>
          <a:pPr>
            <a:defRPr sz="1100"/>
          </a:pPr>
          <a:endParaRPr lang="it-IT"/>
        </a:p>
      </c:txPr>
    </c:legend>
    <c:plotVisOnly val="1"/>
  </c:chart>
  <c:spPr>
    <a:solidFill>
      <a:srgbClr val="4F81BD">
        <a:alpha val="0"/>
      </a:srgb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a:t>Sto</a:t>
            </a:r>
            <a:r>
              <a:rPr lang="en-US" baseline="0"/>
              <a:t> attento a non sbattere le porte e a non trascinare le sedie:</a:t>
            </a:r>
            <a:endParaRPr lang="en-US"/>
          </a:p>
        </c:rich>
      </c:tx>
      <c:layout/>
    </c:title>
    <c:plotArea>
      <c:layout/>
      <c:pieChart>
        <c:varyColors val="1"/>
        <c:ser>
          <c:idx val="0"/>
          <c:order val="0"/>
          <c:tx>
            <c:strRef>
              <c:f>Foglio1!$B$1</c:f>
              <c:strCache>
                <c:ptCount val="1"/>
                <c:pt idx="0">
                  <c:v>Vendite</c:v>
                </c:pt>
              </c:strCache>
            </c:strRef>
          </c:tx>
          <c:dLbls>
            <c:dLbl>
              <c:idx val="0"/>
              <c:layout/>
              <c:tx>
                <c:rich>
                  <a:bodyPr/>
                  <a:lstStyle/>
                  <a:p>
                    <a:r>
                      <a:rPr lang="en-US"/>
                      <a:t>4%</a:t>
                    </a:r>
                  </a:p>
                </c:rich>
              </c:tx>
              <c:showVal val="1"/>
            </c:dLbl>
            <c:dLbl>
              <c:idx val="1"/>
              <c:layout>
                <c:manualLayout>
                  <c:x val="-2.2612277631962776E-3"/>
                  <c:y val="-0.22240969878765199"/>
                </c:manualLayout>
              </c:layout>
              <c:tx>
                <c:rich>
                  <a:bodyPr/>
                  <a:lstStyle/>
                  <a:p>
                    <a:r>
                      <a:rPr lang="en-US"/>
                      <a:t>96%</a:t>
                    </a:r>
                  </a:p>
                </c:rich>
              </c:tx>
              <c:showVal val="1"/>
            </c:dLbl>
            <c:dLbl>
              <c:idx val="2"/>
              <c:delete val="1"/>
            </c:dLbl>
            <c:showVal val="1"/>
            <c:showLeaderLines val="1"/>
          </c:dLbls>
          <c:cat>
            <c:strRef>
              <c:f>Foglio1!$A$2:$A$5</c:f>
              <c:strCache>
                <c:ptCount val="3"/>
                <c:pt idx="0">
                  <c:v>sempre=4%</c:v>
                </c:pt>
                <c:pt idx="1">
                  <c:v>qualche volta=95%</c:v>
                </c:pt>
                <c:pt idx="2">
                  <c:v>mai=0%</c:v>
                </c:pt>
              </c:strCache>
            </c:strRef>
          </c:cat>
          <c:val>
            <c:numRef>
              <c:f>Foglio1!$B$2:$B$5</c:f>
              <c:numCache>
                <c:formatCode>General</c:formatCode>
                <c:ptCount val="4"/>
                <c:pt idx="0">
                  <c:v>1</c:v>
                </c:pt>
                <c:pt idx="1">
                  <c:v>21</c:v>
                </c:pt>
                <c:pt idx="2">
                  <c:v>0</c:v>
                </c:pt>
              </c:numCache>
            </c:numRef>
          </c:val>
        </c:ser>
        <c:firstSliceAng val="0"/>
      </c:pieChart>
    </c:plotArea>
    <c:legend>
      <c:legendPos val="r"/>
      <c:legendEntry>
        <c:idx val="3"/>
        <c:delete val="1"/>
      </c:legendEntry>
      <c:layout/>
      <c:txPr>
        <a:bodyPr/>
        <a:lstStyle/>
        <a:p>
          <a:pPr>
            <a:defRPr sz="1600"/>
          </a:pPr>
          <a:endParaRPr lang="it-IT"/>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a:t>Sto</a:t>
            </a:r>
            <a:r>
              <a:rPr lang="en-US" baseline="0"/>
              <a:t> attento a non fare in cortile o in casa giochi rumorosi:</a:t>
            </a:r>
            <a:endParaRPr lang="en-US"/>
          </a:p>
        </c:rich>
      </c:tx>
      <c:layout/>
    </c:title>
    <c:plotArea>
      <c:layout/>
      <c:pieChart>
        <c:varyColors val="1"/>
        <c:ser>
          <c:idx val="0"/>
          <c:order val="0"/>
          <c:tx>
            <c:strRef>
              <c:f>Foglio1!$B$1</c:f>
              <c:strCache>
                <c:ptCount val="1"/>
                <c:pt idx="0">
                  <c:v>Vendite</c:v>
                </c:pt>
              </c:strCache>
            </c:strRef>
          </c:tx>
          <c:dLbls>
            <c:dLbl>
              <c:idx val="0"/>
              <c:layout>
                <c:manualLayout>
                  <c:x val="-0.11678040244969379"/>
                  <c:y val="3.0696162979627624E-3"/>
                </c:manualLayout>
              </c:layout>
              <c:tx>
                <c:rich>
                  <a:bodyPr/>
                  <a:lstStyle/>
                  <a:p>
                    <a:r>
                      <a:rPr lang="en-US"/>
                      <a:t>55%</a:t>
                    </a:r>
                  </a:p>
                </c:rich>
              </c:tx>
              <c:showVal val="1"/>
            </c:dLbl>
            <c:dLbl>
              <c:idx val="1"/>
              <c:layout>
                <c:manualLayout>
                  <c:x val="0.10839822105570156"/>
                  <c:y val="-2.6692288463942011E-2"/>
                </c:manualLayout>
              </c:layout>
              <c:tx>
                <c:rich>
                  <a:bodyPr/>
                  <a:lstStyle/>
                  <a:p>
                    <a:r>
                      <a:rPr lang="en-US"/>
                      <a:t>36%</a:t>
                    </a:r>
                  </a:p>
                </c:rich>
              </c:tx>
              <c:showVal val="1"/>
            </c:dLbl>
            <c:dLbl>
              <c:idx val="2"/>
              <c:layout>
                <c:manualLayout>
                  <c:x val="3.7382072032662604E-2"/>
                  <c:y val="0.13453443319585096"/>
                </c:manualLayout>
              </c:layout>
              <c:tx>
                <c:rich>
                  <a:bodyPr/>
                  <a:lstStyle/>
                  <a:p>
                    <a:r>
                      <a:rPr lang="en-US"/>
                      <a:t>9%</a:t>
                    </a:r>
                  </a:p>
                </c:rich>
              </c:tx>
              <c:showVal val="1"/>
            </c:dLbl>
            <c:showVal val="1"/>
            <c:showLeaderLines val="1"/>
          </c:dLbls>
          <c:cat>
            <c:strRef>
              <c:f>Foglio1!$A$2:$A$5</c:f>
              <c:strCache>
                <c:ptCount val="3"/>
                <c:pt idx="0">
                  <c:v>sempre</c:v>
                </c:pt>
                <c:pt idx="1">
                  <c:v>qualche volta</c:v>
                </c:pt>
                <c:pt idx="2">
                  <c:v>mai</c:v>
                </c:pt>
              </c:strCache>
            </c:strRef>
          </c:cat>
          <c:val>
            <c:numRef>
              <c:f>Foglio1!$B$2:$B$5</c:f>
              <c:numCache>
                <c:formatCode>General</c:formatCode>
                <c:ptCount val="4"/>
                <c:pt idx="0">
                  <c:v>12</c:v>
                </c:pt>
                <c:pt idx="1">
                  <c:v>8</c:v>
                </c:pt>
                <c:pt idx="2">
                  <c:v>2</c:v>
                </c:pt>
              </c:numCache>
            </c:numRef>
          </c:val>
        </c:ser>
        <c:firstSliceAng val="0"/>
      </c:pieChart>
    </c:plotArea>
    <c:legend>
      <c:legendPos val="r"/>
      <c:legendEntry>
        <c:idx val="3"/>
        <c:delete val="1"/>
      </c:legendEntry>
      <c:layout/>
      <c:txPr>
        <a:bodyPr/>
        <a:lstStyle/>
        <a:p>
          <a:pPr>
            <a:defRPr sz="1400"/>
          </a:pPr>
          <a:endParaRPr lang="it-IT"/>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6.416069202825217E-2"/>
          <c:y val="0.16103605235489138"/>
          <c:w val="0.92435883637929273"/>
          <c:h val="0.40720784901887302"/>
        </c:manualLayout>
      </c:layout>
      <c:barChart>
        <c:barDir val="col"/>
        <c:grouping val="clustered"/>
        <c:ser>
          <c:idx val="0"/>
          <c:order val="0"/>
          <c:tx>
            <c:strRef>
              <c:f>Foglio1!$B$1</c:f>
              <c:strCache>
                <c:ptCount val="1"/>
                <c:pt idx="0">
                  <c:v>Molto importanti nel rapporto con gli altri/quasi sempre</c:v>
                </c:pt>
              </c:strCache>
            </c:strRef>
          </c:tx>
          <c:spPr>
            <a:solidFill>
              <a:schemeClr val="accent1"/>
            </a:solidFill>
            <a:ln>
              <a:noFill/>
            </a:ln>
            <a:effectLst/>
          </c:spPr>
          <c:cat>
            <c:strRef>
              <c:f>Foglio1!$A$2:$A$5</c:f>
              <c:strCache>
                <c:ptCount val="2"/>
                <c:pt idx="0">
                  <c:v>Ritieni che le regole della buona educazione siano</c:v>
                </c:pt>
                <c:pt idx="1">
                  <c:v>Tu rispetti le regole della buona educazione</c:v>
                </c:pt>
              </c:strCache>
            </c:strRef>
          </c:cat>
          <c:val>
            <c:numRef>
              <c:f>Foglio1!$B$2:$B$5</c:f>
              <c:numCache>
                <c:formatCode>General</c:formatCode>
                <c:ptCount val="4"/>
                <c:pt idx="0">
                  <c:v>22</c:v>
                </c:pt>
                <c:pt idx="1">
                  <c:v>17</c:v>
                </c:pt>
              </c:numCache>
            </c:numRef>
          </c:val>
        </c:ser>
        <c:ser>
          <c:idx val="1"/>
          <c:order val="1"/>
          <c:tx>
            <c:strRef>
              <c:f>Foglio1!$C$1</c:f>
              <c:strCache>
                <c:ptCount val="1"/>
                <c:pt idx="0">
                  <c:v>Inutili e fastidiose/spesso</c:v>
                </c:pt>
              </c:strCache>
            </c:strRef>
          </c:tx>
          <c:spPr>
            <a:solidFill>
              <a:schemeClr val="accent2"/>
            </a:solidFill>
            <a:ln>
              <a:noFill/>
            </a:ln>
            <a:effectLst/>
          </c:spPr>
          <c:cat>
            <c:strRef>
              <c:f>Foglio1!$A$2:$A$5</c:f>
              <c:strCache>
                <c:ptCount val="2"/>
                <c:pt idx="0">
                  <c:v>Ritieni che le regole della buona educazione siano</c:v>
                </c:pt>
                <c:pt idx="1">
                  <c:v>Tu rispetti le regole della buona educazione</c:v>
                </c:pt>
              </c:strCache>
            </c:strRef>
          </c:cat>
          <c:val>
            <c:numRef>
              <c:f>Foglio1!$C$2:$C$5</c:f>
              <c:numCache>
                <c:formatCode>General</c:formatCode>
                <c:ptCount val="4"/>
                <c:pt idx="0">
                  <c:v>0.30000000000000032</c:v>
                </c:pt>
                <c:pt idx="1">
                  <c:v>5</c:v>
                </c:pt>
              </c:numCache>
            </c:numRef>
          </c:val>
        </c:ser>
        <c:ser>
          <c:idx val="2"/>
          <c:order val="2"/>
          <c:tx>
            <c:strRef>
              <c:f>Foglio1!$D$1</c:f>
              <c:strCache>
                <c:ptCount val="1"/>
                <c:pt idx="0">
                  <c:v>Poco importanti/raramente</c:v>
                </c:pt>
              </c:strCache>
            </c:strRef>
          </c:tx>
          <c:spPr>
            <a:solidFill>
              <a:schemeClr val="accent3"/>
            </a:solidFill>
            <a:ln>
              <a:noFill/>
            </a:ln>
            <a:effectLst/>
          </c:spPr>
          <c:cat>
            <c:strRef>
              <c:f>Foglio1!$A$2:$A$5</c:f>
              <c:strCache>
                <c:ptCount val="2"/>
                <c:pt idx="0">
                  <c:v>Ritieni che le regole della buona educazione siano</c:v>
                </c:pt>
                <c:pt idx="1">
                  <c:v>Tu rispetti le regole della buona educazione</c:v>
                </c:pt>
              </c:strCache>
            </c:strRef>
          </c:cat>
          <c:val>
            <c:numRef>
              <c:f>Foglio1!$D$2:$D$5</c:f>
              <c:numCache>
                <c:formatCode>General</c:formatCode>
                <c:ptCount val="4"/>
                <c:pt idx="0">
                  <c:v>0.30000000000000032</c:v>
                </c:pt>
                <c:pt idx="1">
                  <c:v>0.30000000000000032</c:v>
                </c:pt>
              </c:numCache>
            </c:numRef>
          </c:val>
        </c:ser>
        <c:gapWidth val="219"/>
        <c:overlap val="-27"/>
        <c:axId val="93741824"/>
        <c:axId val="93743360"/>
      </c:barChart>
      <c:catAx>
        <c:axId val="937418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93743360"/>
        <c:crosses val="autoZero"/>
        <c:auto val="1"/>
        <c:lblAlgn val="ctr"/>
        <c:lblOffset val="100"/>
      </c:catAx>
      <c:valAx>
        <c:axId val="93743360"/>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7418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5.5759558141585688E-2"/>
          <c:y val="6.312926000228522E-2"/>
          <c:w val="0.96728151607719248"/>
          <c:h val="0.64127546556680548"/>
        </c:manualLayout>
      </c:layout>
      <c:barChart>
        <c:barDir val="col"/>
        <c:grouping val="clustered"/>
        <c:ser>
          <c:idx val="0"/>
          <c:order val="0"/>
          <c:tx>
            <c:strRef>
              <c:f>Foglio1!$B$1</c:f>
              <c:strCache>
                <c:ptCount val="1"/>
                <c:pt idx="0">
                  <c:v>Salutare</c:v>
                </c:pt>
              </c:strCache>
            </c:strRef>
          </c:tx>
          <c:spPr>
            <a:solidFill>
              <a:schemeClr val="accent1"/>
            </a:solidFill>
            <a:ln>
              <a:noFill/>
            </a:ln>
            <a:effectLst/>
          </c:spPr>
          <c:cat>
            <c:strRef>
              <c:f>Foglio1!$A$2:$A$5</c:f>
              <c:strCache>
                <c:ptCount val="1"/>
                <c:pt idx="0">
                  <c:v>Quali norme di cortesia rispetti abitualmente</c:v>
                </c:pt>
              </c:strCache>
            </c:strRef>
          </c:cat>
          <c:val>
            <c:numRef>
              <c:f>Foglio1!$B$2:$B$5</c:f>
              <c:numCache>
                <c:formatCode>General</c:formatCode>
                <c:ptCount val="4"/>
                <c:pt idx="0">
                  <c:v>22</c:v>
                </c:pt>
              </c:numCache>
            </c:numRef>
          </c:val>
        </c:ser>
        <c:ser>
          <c:idx val="1"/>
          <c:order val="1"/>
          <c:tx>
            <c:strRef>
              <c:f>Foglio1!$C$1</c:f>
              <c:strCache>
                <c:ptCount val="1"/>
                <c:pt idx="0">
                  <c:v>Chiedere "per piacere"</c:v>
                </c:pt>
              </c:strCache>
            </c:strRef>
          </c:tx>
          <c:spPr>
            <a:solidFill>
              <a:schemeClr val="accent2"/>
            </a:solidFill>
            <a:ln>
              <a:noFill/>
            </a:ln>
            <a:effectLst/>
          </c:spPr>
          <c:cat>
            <c:strRef>
              <c:f>Foglio1!$A$2:$A$5</c:f>
              <c:strCache>
                <c:ptCount val="1"/>
                <c:pt idx="0">
                  <c:v>Quali norme di cortesia rispetti abitualmente</c:v>
                </c:pt>
              </c:strCache>
            </c:strRef>
          </c:cat>
          <c:val>
            <c:numRef>
              <c:f>Foglio1!$C$2:$C$5</c:f>
              <c:numCache>
                <c:formatCode>General</c:formatCode>
                <c:ptCount val="4"/>
                <c:pt idx="0">
                  <c:v>14</c:v>
                </c:pt>
              </c:numCache>
            </c:numRef>
          </c:val>
        </c:ser>
        <c:ser>
          <c:idx val="2"/>
          <c:order val="2"/>
          <c:tx>
            <c:strRef>
              <c:f>Foglio1!$D$1</c:f>
              <c:strCache>
                <c:ptCount val="1"/>
                <c:pt idx="0">
                  <c:v>Dire scusa, mi dispiace</c:v>
                </c:pt>
              </c:strCache>
            </c:strRef>
          </c:tx>
          <c:spPr>
            <a:solidFill>
              <a:schemeClr val="accent3"/>
            </a:solidFill>
            <a:ln>
              <a:noFill/>
            </a:ln>
            <a:effectLst/>
          </c:spPr>
          <c:cat>
            <c:strRef>
              <c:f>Foglio1!$A$2:$A$5</c:f>
              <c:strCache>
                <c:ptCount val="1"/>
                <c:pt idx="0">
                  <c:v>Quali norme di cortesia rispetti abitualmente</c:v>
                </c:pt>
              </c:strCache>
            </c:strRef>
          </c:cat>
          <c:val>
            <c:numRef>
              <c:f>Foglio1!$D$2:$D$5</c:f>
              <c:numCache>
                <c:formatCode>General</c:formatCode>
                <c:ptCount val="4"/>
                <c:pt idx="0">
                  <c:v>13</c:v>
                </c:pt>
              </c:numCache>
            </c:numRef>
          </c:val>
        </c:ser>
        <c:ser>
          <c:idx val="3"/>
          <c:order val="3"/>
          <c:tx>
            <c:strRef>
              <c:f>Foglio1!$E$1</c:f>
              <c:strCache>
                <c:ptCount val="1"/>
                <c:pt idx="0">
                  <c:v>Offrire qualcosa</c:v>
                </c:pt>
              </c:strCache>
            </c:strRef>
          </c:tx>
          <c:spPr>
            <a:solidFill>
              <a:schemeClr val="accent4"/>
            </a:solidFill>
            <a:ln>
              <a:noFill/>
            </a:ln>
            <a:effectLst/>
          </c:spPr>
          <c:cat>
            <c:strRef>
              <c:f>Foglio1!$A$2:$A$5</c:f>
              <c:strCache>
                <c:ptCount val="1"/>
                <c:pt idx="0">
                  <c:v>Quali norme di cortesia rispetti abitualmente</c:v>
                </c:pt>
              </c:strCache>
            </c:strRef>
          </c:cat>
          <c:val>
            <c:numRef>
              <c:f>Foglio1!$E$2:$E$5</c:f>
              <c:numCache>
                <c:formatCode>General</c:formatCode>
                <c:ptCount val="4"/>
                <c:pt idx="0">
                  <c:v>6</c:v>
                </c:pt>
              </c:numCache>
            </c:numRef>
          </c:val>
        </c:ser>
        <c:ser>
          <c:idx val="4"/>
          <c:order val="4"/>
          <c:tx>
            <c:strRef>
              <c:f>Foglio1!$F$1</c:f>
              <c:strCache>
                <c:ptCount val="1"/>
                <c:pt idx="0">
                  <c:v>Chiedere "come va"</c:v>
                </c:pt>
              </c:strCache>
            </c:strRef>
          </c:tx>
          <c:spPr>
            <a:solidFill>
              <a:schemeClr val="accent5"/>
            </a:solidFill>
            <a:ln>
              <a:noFill/>
            </a:ln>
            <a:effectLst/>
          </c:spPr>
          <c:cat>
            <c:strRef>
              <c:f>Foglio1!$A$2:$A$5</c:f>
              <c:strCache>
                <c:ptCount val="1"/>
                <c:pt idx="0">
                  <c:v>Quali norme di cortesia rispetti abitualmente</c:v>
                </c:pt>
              </c:strCache>
            </c:strRef>
          </c:cat>
          <c:val>
            <c:numRef>
              <c:f>Foglio1!$F$2:$F$5</c:f>
              <c:numCache>
                <c:formatCode>General</c:formatCode>
                <c:ptCount val="4"/>
                <c:pt idx="0">
                  <c:v>20</c:v>
                </c:pt>
              </c:numCache>
            </c:numRef>
          </c:val>
        </c:ser>
        <c:ser>
          <c:idx val="5"/>
          <c:order val="5"/>
          <c:tx>
            <c:strRef>
              <c:f>Foglio1!$G$1</c:f>
              <c:strCache>
                <c:ptCount val="1"/>
                <c:pt idx="0">
                  <c:v>Offrire il posto a sedere</c:v>
                </c:pt>
              </c:strCache>
            </c:strRef>
          </c:tx>
          <c:spPr>
            <a:solidFill>
              <a:schemeClr val="accent6"/>
            </a:solidFill>
            <a:ln>
              <a:noFill/>
            </a:ln>
            <a:effectLst/>
          </c:spPr>
          <c:cat>
            <c:strRef>
              <c:f>Foglio1!$A$2:$A$5</c:f>
              <c:strCache>
                <c:ptCount val="1"/>
                <c:pt idx="0">
                  <c:v>Quali norme di cortesia rispetti abitualmente</c:v>
                </c:pt>
              </c:strCache>
            </c:strRef>
          </c:cat>
          <c:val>
            <c:numRef>
              <c:f>Foglio1!$G$2:$G$5</c:f>
              <c:numCache>
                <c:formatCode>General</c:formatCode>
                <c:ptCount val="4"/>
                <c:pt idx="0">
                  <c:v>8</c:v>
                </c:pt>
              </c:numCache>
            </c:numRef>
          </c:val>
        </c:ser>
        <c:ser>
          <c:idx val="6"/>
          <c:order val="6"/>
          <c:tx>
            <c:strRef>
              <c:f>Foglio1!$H$1</c:f>
              <c:strCache>
                <c:ptCount val="1"/>
                <c:pt idx="0">
                  <c:v>Evitare rumori molesti</c:v>
                </c:pt>
              </c:strCache>
            </c:strRef>
          </c:tx>
          <c:spPr>
            <a:solidFill>
              <a:schemeClr val="accent1">
                <a:lumMod val="60000"/>
              </a:schemeClr>
            </a:solidFill>
            <a:ln>
              <a:noFill/>
            </a:ln>
            <a:effectLst/>
          </c:spPr>
          <c:cat>
            <c:strRef>
              <c:f>Foglio1!$A$2:$A$5</c:f>
              <c:strCache>
                <c:ptCount val="1"/>
                <c:pt idx="0">
                  <c:v>Quali norme di cortesia rispetti abitualmente</c:v>
                </c:pt>
              </c:strCache>
            </c:strRef>
          </c:cat>
          <c:val>
            <c:numRef>
              <c:f>Foglio1!$H$2:$H$5</c:f>
              <c:numCache>
                <c:formatCode>General</c:formatCode>
                <c:ptCount val="4"/>
                <c:pt idx="0">
                  <c:v>20</c:v>
                </c:pt>
              </c:numCache>
            </c:numRef>
          </c:val>
        </c:ser>
        <c:ser>
          <c:idx val="7"/>
          <c:order val="7"/>
          <c:tx>
            <c:strRef>
              <c:f>Foglio1!$I$1</c:f>
              <c:strCache>
                <c:ptCount val="1"/>
                <c:pt idx="0">
                  <c:v>Evitare di interrompere chi parla</c:v>
                </c:pt>
              </c:strCache>
            </c:strRef>
          </c:tx>
          <c:spPr>
            <a:solidFill>
              <a:schemeClr val="accent2">
                <a:lumMod val="60000"/>
              </a:schemeClr>
            </a:solidFill>
            <a:ln>
              <a:noFill/>
            </a:ln>
            <a:effectLst/>
          </c:spPr>
          <c:cat>
            <c:strRef>
              <c:f>Foglio1!$A$2:$A$5</c:f>
              <c:strCache>
                <c:ptCount val="1"/>
                <c:pt idx="0">
                  <c:v>Quali norme di cortesia rispetti abitualmente</c:v>
                </c:pt>
              </c:strCache>
            </c:strRef>
          </c:cat>
          <c:val>
            <c:numRef>
              <c:f>Foglio1!$I$2:$I$5</c:f>
              <c:numCache>
                <c:formatCode>General</c:formatCode>
                <c:ptCount val="4"/>
                <c:pt idx="0">
                  <c:v>10</c:v>
                </c:pt>
              </c:numCache>
            </c:numRef>
          </c:val>
        </c:ser>
        <c:ser>
          <c:idx val="8"/>
          <c:order val="8"/>
          <c:tx>
            <c:strRef>
              <c:f>Foglio1!$J$1</c:f>
              <c:strCache>
                <c:ptCount val="1"/>
                <c:pt idx="0">
                  <c:v>Usare un linguaggio corretto</c:v>
                </c:pt>
              </c:strCache>
            </c:strRef>
          </c:tx>
          <c:spPr>
            <a:solidFill>
              <a:schemeClr val="accent3">
                <a:lumMod val="60000"/>
              </a:schemeClr>
            </a:solidFill>
            <a:ln>
              <a:noFill/>
            </a:ln>
            <a:effectLst/>
          </c:spPr>
          <c:cat>
            <c:strRef>
              <c:f>Foglio1!$A$2:$A$5</c:f>
              <c:strCache>
                <c:ptCount val="1"/>
                <c:pt idx="0">
                  <c:v>Quali norme di cortesia rispetti abitualmente</c:v>
                </c:pt>
              </c:strCache>
            </c:strRef>
          </c:cat>
          <c:val>
            <c:numRef>
              <c:f>Foglio1!$J$2:$J$5</c:f>
              <c:numCache>
                <c:formatCode>General</c:formatCode>
                <c:ptCount val="4"/>
                <c:pt idx="0">
                  <c:v>16</c:v>
                </c:pt>
              </c:numCache>
            </c:numRef>
          </c:val>
        </c:ser>
        <c:gapWidth val="219"/>
        <c:overlap val="-27"/>
        <c:axId val="93790208"/>
        <c:axId val="93791744"/>
      </c:barChart>
      <c:catAx>
        <c:axId val="937902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crossAx val="93791744"/>
        <c:crosses val="autoZero"/>
        <c:auto val="1"/>
        <c:lblAlgn val="ctr"/>
        <c:lblOffset val="100"/>
      </c:catAx>
      <c:valAx>
        <c:axId val="9379174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790208"/>
        <c:crosses val="autoZero"/>
        <c:crossBetween val="between"/>
      </c:valAx>
      <c:spPr>
        <a:noFill/>
        <a:ln>
          <a:noFill/>
        </a:ln>
        <a:effectLst/>
      </c:spPr>
    </c:plotArea>
    <c:legend>
      <c:legendPos val="b"/>
      <c:layout>
        <c:manualLayout>
          <c:xMode val="edge"/>
          <c:yMode val="edge"/>
          <c:x val="0.28579646163476463"/>
          <c:y val="0.7320492088201076"/>
          <c:w val="0.53431050540261893"/>
          <c:h val="0.26795079117989407"/>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plotArea>
      <c:layout/>
      <c:barChart>
        <c:barDir val="col"/>
        <c:grouping val="clustered"/>
        <c:ser>
          <c:idx val="0"/>
          <c:order val="0"/>
          <c:tx>
            <c:strRef>
              <c:f>Foglio1!$B$1</c:f>
              <c:strCache>
                <c:ptCount val="1"/>
                <c:pt idx="0">
                  <c:v>si</c:v>
                </c:pt>
              </c:strCache>
            </c:strRef>
          </c:tx>
          <c:cat>
            <c:strRef>
              <c:f>Foglio1!$A$2:$A$5</c:f>
              <c:strCache>
                <c:ptCount val="4"/>
                <c:pt idx="0">
                  <c:v>penso che tocchi solo agli altri rispettare le regole </c:v>
                </c:pt>
                <c:pt idx="1">
                  <c:v>penso sempre di avere una buona ragione per non rispettare le regole </c:v>
                </c:pt>
                <c:pt idx="2">
                  <c:v>me la prendo facilmente con chiunque sembra pormi qualche ostacolo</c:v>
                </c:pt>
                <c:pt idx="3">
                  <c:v>sono intollerante e aggressivo con chi sbaglia</c:v>
                </c:pt>
              </c:strCache>
            </c:strRef>
          </c:cat>
          <c:val>
            <c:numRef>
              <c:f>Foglio1!$B$2:$B$5</c:f>
              <c:numCache>
                <c:formatCode>General</c:formatCode>
                <c:ptCount val="4"/>
                <c:pt idx="0">
                  <c:v>0</c:v>
                </c:pt>
                <c:pt idx="1">
                  <c:v>1</c:v>
                </c:pt>
                <c:pt idx="2">
                  <c:v>6</c:v>
                </c:pt>
                <c:pt idx="3">
                  <c:v>0</c:v>
                </c:pt>
              </c:numCache>
            </c:numRef>
          </c:val>
        </c:ser>
        <c:ser>
          <c:idx val="1"/>
          <c:order val="1"/>
          <c:tx>
            <c:strRef>
              <c:f>Foglio1!$C$1</c:f>
              <c:strCache>
                <c:ptCount val="1"/>
                <c:pt idx="0">
                  <c:v>no</c:v>
                </c:pt>
              </c:strCache>
            </c:strRef>
          </c:tx>
          <c:cat>
            <c:strRef>
              <c:f>Foglio1!$A$2:$A$5</c:f>
              <c:strCache>
                <c:ptCount val="4"/>
                <c:pt idx="0">
                  <c:v>penso che tocchi solo agli altri rispettare le regole </c:v>
                </c:pt>
                <c:pt idx="1">
                  <c:v>penso sempre di avere una buona ragione per non rispettare le regole </c:v>
                </c:pt>
                <c:pt idx="2">
                  <c:v>me la prendo facilmente con chiunque sembra pormi qualche ostacolo</c:v>
                </c:pt>
                <c:pt idx="3">
                  <c:v>sono intollerante e aggressivo con chi sbaglia</c:v>
                </c:pt>
              </c:strCache>
            </c:strRef>
          </c:cat>
          <c:val>
            <c:numRef>
              <c:f>Foglio1!$C$2:$C$5</c:f>
              <c:numCache>
                <c:formatCode>General</c:formatCode>
                <c:ptCount val="4"/>
                <c:pt idx="0">
                  <c:v>22</c:v>
                </c:pt>
                <c:pt idx="1">
                  <c:v>11</c:v>
                </c:pt>
                <c:pt idx="2">
                  <c:v>6</c:v>
                </c:pt>
                <c:pt idx="3">
                  <c:v>4</c:v>
                </c:pt>
              </c:numCache>
            </c:numRef>
          </c:val>
        </c:ser>
        <c:ser>
          <c:idx val="2"/>
          <c:order val="2"/>
          <c:tx>
            <c:strRef>
              <c:f>Foglio1!$D$1</c:f>
              <c:strCache>
                <c:ptCount val="1"/>
                <c:pt idx="0">
                  <c:v>in parte</c:v>
                </c:pt>
              </c:strCache>
            </c:strRef>
          </c:tx>
          <c:cat>
            <c:strRef>
              <c:f>Foglio1!$A$2:$A$5</c:f>
              <c:strCache>
                <c:ptCount val="4"/>
                <c:pt idx="0">
                  <c:v>penso che tocchi solo agli altri rispettare le regole </c:v>
                </c:pt>
                <c:pt idx="1">
                  <c:v>penso sempre di avere una buona ragione per non rispettare le regole </c:v>
                </c:pt>
                <c:pt idx="2">
                  <c:v>me la prendo facilmente con chiunque sembra pormi qualche ostacolo</c:v>
                </c:pt>
                <c:pt idx="3">
                  <c:v>sono intollerante e aggressivo con chi sbaglia</c:v>
                </c:pt>
              </c:strCache>
            </c:strRef>
          </c:cat>
          <c:val>
            <c:numRef>
              <c:f>Foglio1!$D$2:$D$5</c:f>
              <c:numCache>
                <c:formatCode>General</c:formatCode>
                <c:ptCount val="4"/>
                <c:pt idx="0">
                  <c:v>0</c:v>
                </c:pt>
                <c:pt idx="1">
                  <c:v>10</c:v>
                </c:pt>
                <c:pt idx="2">
                  <c:v>10</c:v>
                </c:pt>
                <c:pt idx="3">
                  <c:v>18</c:v>
                </c:pt>
              </c:numCache>
            </c:numRef>
          </c:val>
        </c:ser>
        <c:axId val="93727360"/>
        <c:axId val="93864320"/>
      </c:barChart>
      <c:catAx>
        <c:axId val="93727360"/>
        <c:scaling>
          <c:orientation val="minMax"/>
        </c:scaling>
        <c:axPos val="b"/>
        <c:tickLblPos val="nextTo"/>
        <c:txPr>
          <a:bodyPr/>
          <a:lstStyle/>
          <a:p>
            <a:pPr>
              <a:defRPr sz="1100"/>
            </a:pPr>
            <a:endParaRPr lang="it-IT"/>
          </a:p>
        </c:txPr>
        <c:crossAx val="93864320"/>
        <c:crosses val="autoZero"/>
        <c:auto val="1"/>
        <c:lblAlgn val="ctr"/>
        <c:lblOffset val="100"/>
      </c:catAx>
      <c:valAx>
        <c:axId val="93864320"/>
        <c:scaling>
          <c:orientation val="minMax"/>
        </c:scaling>
        <c:axPos val="l"/>
        <c:majorGridlines/>
        <c:numFmt formatCode="General" sourceLinked="1"/>
        <c:tickLblPos val="nextTo"/>
        <c:crossAx val="93727360"/>
        <c:crosses val="autoZero"/>
        <c:crossBetween val="between"/>
      </c:valAx>
    </c:plotArea>
    <c:legend>
      <c:legendPos val="r"/>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t-IT"/>
  <c:chart>
    <c:plotArea>
      <c:layout>
        <c:manualLayout>
          <c:layoutTarget val="inner"/>
          <c:xMode val="edge"/>
          <c:yMode val="edge"/>
          <c:x val="7.7270665212282805E-2"/>
          <c:y val="4.1159275378420082E-2"/>
          <c:w val="0.75531338268811909"/>
          <c:h val="0.72040566346090373"/>
        </c:manualLayout>
      </c:layout>
      <c:barChart>
        <c:barDir val="col"/>
        <c:grouping val="clustered"/>
        <c:ser>
          <c:idx val="0"/>
          <c:order val="0"/>
          <c:tx>
            <c:strRef>
              <c:f>Foglio1!$B$1</c:f>
              <c:strCache>
                <c:ptCount val="1"/>
                <c:pt idx="0">
                  <c:v>si</c:v>
                </c:pt>
              </c:strCache>
            </c:strRef>
          </c:tx>
          <c:cat>
            <c:strRef>
              <c:f>Foglio1!$A$2:$A$5</c:f>
              <c:strCache>
                <c:ptCount val="4"/>
                <c:pt idx="0">
                  <c:v>penso di non avere alcun dovere verso gli altri ma solo diritti?</c:v>
                </c:pt>
                <c:pt idx="1">
                  <c:v>trovo sempre una giustificazione quando non rispetto le regole?</c:v>
                </c:pt>
                <c:pt idx="2">
                  <c:v>ho una prospettiva egocentrica: interpreto le regole in base alle mie esigenze?</c:v>
                </c:pt>
                <c:pt idx="3">
                  <c:v>penso di avere sempre ragione?</c:v>
                </c:pt>
              </c:strCache>
            </c:strRef>
          </c:cat>
          <c:val>
            <c:numRef>
              <c:f>Foglio1!$B$2:$B$5</c:f>
              <c:numCache>
                <c:formatCode>General</c:formatCode>
                <c:ptCount val="4"/>
                <c:pt idx="0">
                  <c:v>1</c:v>
                </c:pt>
                <c:pt idx="1">
                  <c:v>5</c:v>
                </c:pt>
                <c:pt idx="2">
                  <c:v>1</c:v>
                </c:pt>
                <c:pt idx="3">
                  <c:v>4</c:v>
                </c:pt>
              </c:numCache>
            </c:numRef>
          </c:val>
        </c:ser>
        <c:ser>
          <c:idx val="1"/>
          <c:order val="1"/>
          <c:tx>
            <c:strRef>
              <c:f>Foglio1!$C$1</c:f>
              <c:strCache>
                <c:ptCount val="1"/>
                <c:pt idx="0">
                  <c:v>no</c:v>
                </c:pt>
              </c:strCache>
            </c:strRef>
          </c:tx>
          <c:cat>
            <c:strRef>
              <c:f>Foglio1!$A$2:$A$5</c:f>
              <c:strCache>
                <c:ptCount val="4"/>
                <c:pt idx="0">
                  <c:v>penso di non avere alcun dovere verso gli altri ma solo diritti?</c:v>
                </c:pt>
                <c:pt idx="1">
                  <c:v>trovo sempre una giustificazione quando non rispetto le regole?</c:v>
                </c:pt>
                <c:pt idx="2">
                  <c:v>ho una prospettiva egocentrica: interpreto le regole in base alle mie esigenze?</c:v>
                </c:pt>
                <c:pt idx="3">
                  <c:v>penso di avere sempre ragione?</c:v>
                </c:pt>
              </c:strCache>
            </c:strRef>
          </c:cat>
          <c:val>
            <c:numRef>
              <c:f>Foglio1!$C$2:$C$5</c:f>
              <c:numCache>
                <c:formatCode>General</c:formatCode>
                <c:ptCount val="4"/>
                <c:pt idx="0">
                  <c:v>18</c:v>
                </c:pt>
                <c:pt idx="1">
                  <c:v>5</c:v>
                </c:pt>
                <c:pt idx="2">
                  <c:v>17</c:v>
                </c:pt>
                <c:pt idx="3">
                  <c:v>5</c:v>
                </c:pt>
              </c:numCache>
            </c:numRef>
          </c:val>
        </c:ser>
        <c:ser>
          <c:idx val="2"/>
          <c:order val="2"/>
          <c:tx>
            <c:strRef>
              <c:f>Foglio1!$D$1</c:f>
              <c:strCache>
                <c:ptCount val="1"/>
                <c:pt idx="0">
                  <c:v>in parte</c:v>
                </c:pt>
              </c:strCache>
            </c:strRef>
          </c:tx>
          <c:cat>
            <c:strRef>
              <c:f>Foglio1!$A$2:$A$5</c:f>
              <c:strCache>
                <c:ptCount val="4"/>
                <c:pt idx="0">
                  <c:v>penso di non avere alcun dovere verso gli altri ma solo diritti?</c:v>
                </c:pt>
                <c:pt idx="1">
                  <c:v>trovo sempre una giustificazione quando non rispetto le regole?</c:v>
                </c:pt>
                <c:pt idx="2">
                  <c:v>ho una prospettiva egocentrica: interpreto le regole in base alle mie esigenze?</c:v>
                </c:pt>
                <c:pt idx="3">
                  <c:v>penso di avere sempre ragione?</c:v>
                </c:pt>
              </c:strCache>
            </c:strRef>
          </c:cat>
          <c:val>
            <c:numRef>
              <c:f>Foglio1!$D$2:$D$5</c:f>
              <c:numCache>
                <c:formatCode>General</c:formatCode>
                <c:ptCount val="4"/>
                <c:pt idx="0">
                  <c:v>3</c:v>
                </c:pt>
                <c:pt idx="1">
                  <c:v>12</c:v>
                </c:pt>
                <c:pt idx="2">
                  <c:v>4</c:v>
                </c:pt>
                <c:pt idx="3">
                  <c:v>13</c:v>
                </c:pt>
              </c:numCache>
            </c:numRef>
          </c:val>
        </c:ser>
        <c:axId val="94437376"/>
        <c:axId val="94438912"/>
      </c:barChart>
      <c:catAx>
        <c:axId val="94437376"/>
        <c:scaling>
          <c:orientation val="minMax"/>
        </c:scaling>
        <c:axPos val="b"/>
        <c:tickLblPos val="nextTo"/>
        <c:crossAx val="94438912"/>
        <c:crosses val="autoZero"/>
        <c:auto val="1"/>
        <c:lblAlgn val="ctr"/>
        <c:lblOffset val="100"/>
      </c:catAx>
      <c:valAx>
        <c:axId val="94438912"/>
        <c:scaling>
          <c:orientation val="minMax"/>
        </c:scaling>
        <c:axPos val="l"/>
        <c:majorGridlines/>
        <c:numFmt formatCode="General" sourceLinked="1"/>
        <c:tickLblPos val="nextTo"/>
        <c:crossAx val="94437376"/>
        <c:crosses val="autoZero"/>
        <c:crossBetween val="between"/>
      </c:valAx>
    </c:plotArea>
    <c:legend>
      <c:legendPos val="r"/>
      <c:layout>
        <c:manualLayout>
          <c:xMode val="edge"/>
          <c:yMode val="edge"/>
          <c:x val="0.84560354875823562"/>
          <c:y val="0.40766323870616616"/>
          <c:w val="0.14542852112477145"/>
          <c:h val="0.13866394072156241"/>
        </c:manualLayout>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it-IT"/>
  <c:chart>
    <c:title>
      <c:tx>
        <c:rich>
          <a:bodyPr/>
          <a:lstStyle/>
          <a:p>
            <a:pPr>
              <a:defRPr sz="2000"/>
            </a:pPr>
            <a:r>
              <a:rPr lang="en-US" sz="2000"/>
              <a:t>La</a:t>
            </a:r>
            <a:r>
              <a:rPr lang="en-US" sz="2000" baseline="0"/>
              <a:t> maleducazione</a:t>
            </a:r>
            <a:endParaRPr lang="en-US" sz="2000"/>
          </a:p>
        </c:rich>
      </c:tx>
      <c:layout>
        <c:manualLayout>
          <c:xMode val="edge"/>
          <c:yMode val="edge"/>
          <c:x val="0.11918684549744857"/>
          <c:y val="3.0573135777331291E-2"/>
        </c:manualLayout>
      </c:layout>
    </c:title>
    <c:plotArea>
      <c:layout/>
      <c:pieChart>
        <c:varyColors val="1"/>
        <c:ser>
          <c:idx val="0"/>
          <c:order val="0"/>
          <c:tx>
            <c:strRef>
              <c:f>Sheet1!$B$1</c:f>
              <c:strCache>
                <c:ptCount val="1"/>
                <c:pt idx="0">
                  <c:v>LA MALEDUCAZIONE</c:v>
                </c:pt>
              </c:strCache>
            </c:strRef>
          </c:tx>
          <c:cat>
            <c:strRef>
              <c:f>Sheet1!$A$2:$A$5</c:f>
              <c:strCache>
                <c:ptCount val="3"/>
                <c:pt idx="0">
                  <c:v>è abituale</c:v>
                </c:pt>
                <c:pt idx="1">
                  <c:v>non è abituale</c:v>
                </c:pt>
                <c:pt idx="2">
                  <c:v>è poco diffusa</c:v>
                </c:pt>
              </c:strCache>
            </c:strRef>
          </c:cat>
          <c:val>
            <c:numRef>
              <c:f>Sheet1!$B$2:$B$5</c:f>
              <c:numCache>
                <c:formatCode>General</c:formatCode>
                <c:ptCount val="4"/>
                <c:pt idx="0">
                  <c:v>22</c:v>
                </c:pt>
              </c:numCache>
            </c:numRef>
          </c:val>
        </c:ser>
        <c:firstSliceAng val="0"/>
      </c:pieChart>
    </c:plotArea>
    <c:legend>
      <c:legendPos val="r"/>
      <c:legendEntry>
        <c:idx val="1"/>
        <c:delete val="1"/>
      </c:legendEntry>
      <c:legendEntry>
        <c:idx val="2"/>
        <c:delete val="1"/>
      </c:legendEntry>
      <c:legendEntry>
        <c:idx val="3"/>
        <c:delete val="1"/>
      </c:legendEntry>
      <c:layout>
        <c:manualLayout>
          <c:xMode val="edge"/>
          <c:yMode val="edge"/>
          <c:x val="0.72858904430642701"/>
          <c:y val="0.53454481774987206"/>
          <c:w val="0.23127123970639943"/>
          <c:h val="9.6907360052662414E-2"/>
        </c:manualLayout>
      </c:layout>
      <c:txPr>
        <a:bodyPr/>
        <a:lstStyle/>
        <a:p>
          <a:pPr>
            <a:defRPr sz="1200"/>
          </a:pPr>
          <a:endParaRPr lang="it-IT"/>
        </a:p>
      </c:txPr>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lgn="ctr" rtl="0">
              <a:defRPr lang="en-US" sz="2000" b="1" i="0" u="none" strike="noStrike" kern="1200" baseline="0">
                <a:solidFill>
                  <a:prstClr val="black"/>
                </a:solidFill>
                <a:latin typeface="+mn-lt"/>
                <a:ea typeface="+mn-ea"/>
                <a:cs typeface="+mn-cs"/>
              </a:defRPr>
            </a:pPr>
            <a:r>
              <a:rPr lang="en-US" sz="2000" b="1" i="0" u="none" strike="noStrike" kern="1200" baseline="0">
                <a:solidFill>
                  <a:prstClr val="black"/>
                </a:solidFill>
                <a:latin typeface="+mn-lt"/>
                <a:ea typeface="+mn-ea"/>
                <a:cs typeface="+mn-cs"/>
              </a:rPr>
              <a:t>I maleducati sono</a:t>
            </a:r>
          </a:p>
        </c:rich>
      </c:tx>
      <c:layout/>
    </c:title>
    <c:plotArea>
      <c:layout/>
      <c:pieChart>
        <c:varyColors val="1"/>
        <c:ser>
          <c:idx val="0"/>
          <c:order val="0"/>
          <c:tx>
            <c:strRef>
              <c:f>Sheet1!$B$1</c:f>
              <c:strCache>
                <c:ptCount val="1"/>
                <c:pt idx="0">
                  <c:v>i maleducati sono</c:v>
                </c:pt>
              </c:strCache>
            </c:strRef>
          </c:tx>
          <c:cat>
            <c:strRef>
              <c:f>Sheet1!$A$2:$A$5</c:f>
              <c:strCache>
                <c:ptCount val="2"/>
                <c:pt idx="0">
                  <c:v>fastidiosi ma niente di più</c:v>
                </c:pt>
                <c:pt idx="1">
                  <c:v>sono dannosi</c:v>
                </c:pt>
              </c:strCache>
            </c:strRef>
          </c:cat>
          <c:val>
            <c:numRef>
              <c:f>Sheet1!$B$2:$B$5</c:f>
              <c:numCache>
                <c:formatCode>General</c:formatCode>
                <c:ptCount val="4"/>
                <c:pt idx="0">
                  <c:v>4</c:v>
                </c:pt>
                <c:pt idx="1">
                  <c:v>18</c:v>
                </c:pt>
              </c:numCache>
            </c:numRef>
          </c:val>
        </c:ser>
        <c:firstSliceAng val="0"/>
      </c:pieChart>
    </c:plotArea>
    <c:legend>
      <c:legendPos val="r"/>
      <c:legendEntry>
        <c:idx val="2"/>
        <c:delete val="1"/>
      </c:legendEntry>
      <c:legendEntry>
        <c:idx val="3"/>
        <c:delete val="1"/>
      </c:legendEntry>
      <c:layout>
        <c:manualLayout>
          <c:xMode val="edge"/>
          <c:yMode val="edge"/>
          <c:x val="0.64385804111434031"/>
          <c:y val="0.32891223891789823"/>
          <c:w val="0.32563825561408782"/>
          <c:h val="0.42437290926869509"/>
        </c:manualLayout>
      </c:layout>
      <c:txPr>
        <a:bodyPr/>
        <a:lstStyle/>
        <a:p>
          <a:pPr>
            <a:defRPr sz="1200"/>
          </a:pPr>
          <a:endParaRPr lang="it-IT"/>
        </a:p>
      </c:txPr>
    </c:legend>
    <c:plotVisOnly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A0F6767-46E0-46FD-A191-EE3404913174}" type="datetimeFigureOut">
              <a:rPr lang="it-IT" smtClean="0"/>
              <a:pPr/>
              <a:t>22/03/2016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64C44-CC13-4BC2-9121-C30B80922B9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F6767-46E0-46FD-A191-EE3404913174}" type="datetimeFigureOut">
              <a:rPr lang="it-IT" smtClean="0"/>
              <a:pPr/>
              <a:t>22/03/2016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64C44-CC13-4BC2-9121-C30B80922B9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2132856"/>
            <a:ext cx="7772400" cy="1470025"/>
          </a:xfrm>
        </p:spPr>
        <p:txBody>
          <a:bodyPr/>
          <a:lstStyle/>
          <a:p>
            <a:r>
              <a:rPr lang="it-IT" sz="6000" dirty="0" smtClean="0"/>
              <a:t>FARE LA NOSTRA PARTE</a:t>
            </a:r>
            <a:r>
              <a:rPr lang="it-IT" dirty="0" smtClean="0"/>
              <a:t>	</a:t>
            </a:r>
            <a:endParaRPr lang="it-IT" dirty="0"/>
          </a:p>
        </p:txBody>
      </p:sp>
      <p:sp>
        <p:nvSpPr>
          <p:cNvPr id="3" name="Sottotitolo 2"/>
          <p:cNvSpPr>
            <a:spLocks noGrp="1"/>
          </p:cNvSpPr>
          <p:nvPr>
            <p:ph type="subTitle" idx="1"/>
          </p:nvPr>
        </p:nvSpPr>
        <p:spPr/>
        <p:txBody>
          <a:bodyPr>
            <a:normAutofit/>
          </a:bodyPr>
          <a:lstStyle/>
          <a:p>
            <a:r>
              <a:rPr lang="it-IT" sz="4000" dirty="0" smtClean="0">
                <a:solidFill>
                  <a:schemeClr val="tx1"/>
                </a:solidFill>
              </a:rPr>
              <a:t>Storyboard</a:t>
            </a:r>
          </a:p>
        </p:txBody>
      </p:sp>
      <p:sp>
        <p:nvSpPr>
          <p:cNvPr id="6" name="Sottotitolo 2"/>
          <p:cNvSpPr txBox="1">
            <a:spLocks/>
          </p:cNvSpPr>
          <p:nvPr/>
        </p:nvSpPr>
        <p:spPr>
          <a:xfrm>
            <a:off x="5652120" y="5661248"/>
            <a:ext cx="3240360" cy="86409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it-IT" sz="2000" dirty="0" smtClean="0"/>
              <a:t>Istituto Comprensivo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it-IT" sz="2000" dirty="0" smtClean="0"/>
              <a:t>“G.A. Bossi” Busto Arsizio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it-IT" sz="2000" dirty="0" smtClean="0"/>
              <a:t>classe 3°C</a:t>
            </a:r>
            <a:endParaRPr kumimoji="0" lang="it-IT"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3C\Italiano\Foto lavoro legalità\fine anno 0.PNG"/>
          <p:cNvPicPr>
            <a:picLocks noChangeAspect="1" noChangeArrowheads="1"/>
          </p:cNvPicPr>
          <p:nvPr/>
        </p:nvPicPr>
        <p:blipFill>
          <a:blip r:embed="rId2" cstate="print"/>
          <a:srcRect/>
          <a:stretch>
            <a:fillRect/>
          </a:stretch>
        </p:blipFill>
        <p:spPr bwMode="auto">
          <a:xfrm>
            <a:off x="3059832" y="2420888"/>
            <a:ext cx="3312368" cy="2200782"/>
          </a:xfrm>
          <a:prstGeom prst="rect">
            <a:avLst/>
          </a:prstGeom>
          <a:noFill/>
        </p:spPr>
      </p:pic>
      <p:pic>
        <p:nvPicPr>
          <p:cNvPr id="5125" name="Picture 5" descr="D:\3C\Italiano\Foto lavoro legalità\Fine anno 3.PNG"/>
          <p:cNvPicPr>
            <a:picLocks noChangeAspect="1" noChangeArrowheads="1"/>
          </p:cNvPicPr>
          <p:nvPr/>
        </p:nvPicPr>
        <p:blipFill>
          <a:blip r:embed="rId3" cstate="print"/>
          <a:srcRect/>
          <a:stretch>
            <a:fillRect/>
          </a:stretch>
        </p:blipFill>
        <p:spPr bwMode="auto">
          <a:xfrm>
            <a:off x="179512" y="188640"/>
            <a:ext cx="2928523" cy="1944216"/>
          </a:xfrm>
          <a:prstGeom prst="rect">
            <a:avLst/>
          </a:prstGeom>
          <a:noFill/>
        </p:spPr>
      </p:pic>
      <p:pic>
        <p:nvPicPr>
          <p:cNvPr id="5126" name="Picture 6" descr="D:\3C\Italiano\Foto lavoro legalità\fine anno 4.PNG"/>
          <p:cNvPicPr>
            <a:picLocks noChangeAspect="1" noChangeArrowheads="1"/>
          </p:cNvPicPr>
          <p:nvPr/>
        </p:nvPicPr>
        <p:blipFill>
          <a:blip r:embed="rId4" cstate="print"/>
          <a:srcRect/>
          <a:stretch>
            <a:fillRect/>
          </a:stretch>
        </p:blipFill>
        <p:spPr bwMode="auto">
          <a:xfrm>
            <a:off x="323528" y="4797152"/>
            <a:ext cx="2736304" cy="1823727"/>
          </a:xfrm>
          <a:prstGeom prst="rect">
            <a:avLst/>
          </a:prstGeom>
          <a:noFill/>
        </p:spPr>
      </p:pic>
      <p:pic>
        <p:nvPicPr>
          <p:cNvPr id="5127" name="Picture 7" descr="D:\3C\Italiano\Foto lavoro legalità\fine anno 5.PNG"/>
          <p:cNvPicPr>
            <a:picLocks noChangeAspect="1" noChangeArrowheads="1"/>
          </p:cNvPicPr>
          <p:nvPr/>
        </p:nvPicPr>
        <p:blipFill>
          <a:blip r:embed="rId5" cstate="print"/>
          <a:srcRect/>
          <a:stretch>
            <a:fillRect/>
          </a:stretch>
        </p:blipFill>
        <p:spPr bwMode="auto">
          <a:xfrm>
            <a:off x="6228184" y="4797152"/>
            <a:ext cx="2701006" cy="1800200"/>
          </a:xfrm>
          <a:prstGeom prst="rect">
            <a:avLst/>
          </a:prstGeom>
          <a:noFill/>
        </p:spPr>
      </p:pic>
      <p:pic>
        <p:nvPicPr>
          <p:cNvPr id="5128" name="Picture 8" descr="D:\3C\Italiano\Foto lavoro legalità\fine anno 6.PNG"/>
          <p:cNvPicPr>
            <a:picLocks noChangeAspect="1" noChangeArrowheads="1"/>
          </p:cNvPicPr>
          <p:nvPr/>
        </p:nvPicPr>
        <p:blipFill>
          <a:blip r:embed="rId6" cstate="print"/>
          <a:srcRect/>
          <a:stretch>
            <a:fillRect/>
          </a:stretch>
        </p:blipFill>
        <p:spPr bwMode="auto">
          <a:xfrm>
            <a:off x="6012160" y="188640"/>
            <a:ext cx="2880319" cy="195106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Anno scolastico 2015/2016</a:t>
            </a:r>
          </a:p>
        </p:txBody>
      </p:sp>
      <p:sp>
        <p:nvSpPr>
          <p:cNvPr id="3" name="Segnaposto contenuto 2"/>
          <p:cNvSpPr>
            <a:spLocks noGrp="1"/>
          </p:cNvSpPr>
          <p:nvPr>
            <p:ph idx="1"/>
          </p:nvPr>
        </p:nvSpPr>
        <p:spPr/>
        <p:txBody>
          <a:bodyPr/>
          <a:lstStyle/>
          <a:p>
            <a:pPr algn="just">
              <a:buNone/>
            </a:pPr>
            <a:endParaRPr lang="it-IT" i="1" dirty="0" smtClean="0"/>
          </a:p>
          <a:p>
            <a:pPr algn="just">
              <a:buNone/>
            </a:pPr>
            <a:endParaRPr lang="it-IT" i="1" dirty="0" smtClean="0"/>
          </a:p>
          <a:p>
            <a:pPr algn="just">
              <a:buNone/>
            </a:pPr>
            <a:r>
              <a:rPr lang="it-IT" i="1" dirty="0" smtClean="0">
                <a:latin typeface="Malgun Gothic" pitchFamily="34" charset="-127"/>
                <a:ea typeface="Malgun Gothic" pitchFamily="34" charset="-127"/>
              </a:rPr>
              <a:t>“Diamo forza al nostro impegno,ognuno deve continuare a fare la sua parte, piccola o grande che sia”</a:t>
            </a:r>
          </a:p>
          <a:p>
            <a:pPr algn="r">
              <a:buNone/>
            </a:pPr>
            <a:r>
              <a:rPr lang="it-IT" dirty="0" err="1" smtClean="0"/>
              <a:t>G.Falcone</a:t>
            </a:r>
            <a:endParaRPr lang="it-IT" dirty="0" smtClean="0"/>
          </a:p>
          <a:p>
            <a:pPr>
              <a:buNone/>
            </a:pPr>
            <a:endParaRPr lang="it-I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20160309_120752.jpg"/>
          <p:cNvPicPr>
            <a:picLocks noGrp="1" noChangeAspect="1" noChangeArrowheads="1"/>
          </p:cNvPicPr>
          <p:nvPr>
            <p:ph idx="1"/>
          </p:nvPr>
        </p:nvPicPr>
        <p:blipFill>
          <a:blip r:embed="rId2" cstate="print"/>
          <a:srcRect/>
          <a:stretch>
            <a:fillRect/>
          </a:stretch>
        </p:blipFill>
        <p:spPr bwMode="auto">
          <a:xfrm>
            <a:off x="467544" y="188640"/>
            <a:ext cx="2346722" cy="2952328"/>
          </a:xfrm>
          <a:prstGeom prst="rect">
            <a:avLst/>
          </a:prstGeom>
          <a:noFill/>
        </p:spPr>
      </p:pic>
      <p:pic>
        <p:nvPicPr>
          <p:cNvPr id="1027" name="Picture 3" descr="C:\Users\IC BOSSI LIM 2\Downloads\20160309_120825.jpg"/>
          <p:cNvPicPr>
            <a:picLocks noChangeAspect="1" noChangeArrowheads="1"/>
          </p:cNvPicPr>
          <p:nvPr/>
        </p:nvPicPr>
        <p:blipFill>
          <a:blip r:embed="rId3" cstate="print"/>
          <a:srcRect/>
          <a:stretch>
            <a:fillRect/>
          </a:stretch>
        </p:blipFill>
        <p:spPr bwMode="auto">
          <a:xfrm>
            <a:off x="6300192" y="332656"/>
            <a:ext cx="2339752" cy="2708920"/>
          </a:xfrm>
          <a:prstGeom prst="rect">
            <a:avLst/>
          </a:prstGeom>
          <a:noFill/>
        </p:spPr>
      </p:pic>
      <p:pic>
        <p:nvPicPr>
          <p:cNvPr id="1028" name="Picture 4" descr="C:\Users\IC BOSSI LIM 2\Downloads\20160309_120822.jpg"/>
          <p:cNvPicPr>
            <a:picLocks noChangeAspect="1" noChangeArrowheads="1"/>
          </p:cNvPicPr>
          <p:nvPr/>
        </p:nvPicPr>
        <p:blipFill>
          <a:blip r:embed="rId4" cstate="print"/>
          <a:srcRect/>
          <a:stretch>
            <a:fillRect/>
          </a:stretch>
        </p:blipFill>
        <p:spPr bwMode="auto">
          <a:xfrm>
            <a:off x="3203849" y="332656"/>
            <a:ext cx="2304256" cy="2820661"/>
          </a:xfrm>
          <a:prstGeom prst="rect">
            <a:avLst/>
          </a:prstGeom>
          <a:noFill/>
        </p:spPr>
      </p:pic>
      <p:pic>
        <p:nvPicPr>
          <p:cNvPr id="1029" name="Picture 5" descr="C:\Users\IC BOSSI LIM 2\Downloads\20160309_120752.jpg"/>
          <p:cNvPicPr>
            <a:picLocks noChangeAspect="1" noChangeArrowheads="1"/>
          </p:cNvPicPr>
          <p:nvPr/>
        </p:nvPicPr>
        <p:blipFill>
          <a:blip r:embed="rId5" cstate="print"/>
          <a:srcRect/>
          <a:stretch>
            <a:fillRect/>
          </a:stretch>
        </p:blipFill>
        <p:spPr bwMode="auto">
          <a:xfrm>
            <a:off x="467544" y="3933056"/>
            <a:ext cx="2092014" cy="2448272"/>
          </a:xfrm>
          <a:prstGeom prst="rect">
            <a:avLst/>
          </a:prstGeom>
          <a:noFill/>
        </p:spPr>
      </p:pic>
      <p:pic>
        <p:nvPicPr>
          <p:cNvPr id="1030" name="Picture 6" descr="C:\Users\IC BOSSI LIM 2\Downloads\20160309_120815.jpg"/>
          <p:cNvPicPr>
            <a:picLocks noChangeAspect="1" noChangeArrowheads="1"/>
          </p:cNvPicPr>
          <p:nvPr/>
        </p:nvPicPr>
        <p:blipFill>
          <a:blip r:embed="rId6" cstate="print"/>
          <a:srcRect/>
          <a:stretch>
            <a:fillRect/>
          </a:stretch>
        </p:blipFill>
        <p:spPr bwMode="auto">
          <a:xfrm>
            <a:off x="3419872" y="3775220"/>
            <a:ext cx="2088232" cy="2650731"/>
          </a:xfrm>
          <a:prstGeom prst="rect">
            <a:avLst/>
          </a:prstGeom>
          <a:noFill/>
        </p:spPr>
      </p:pic>
      <p:pic>
        <p:nvPicPr>
          <p:cNvPr id="1031" name="Picture 7" descr="C:\Users\IC BOSSI LIM 2\Downloads\20160309_121114.jpg"/>
          <p:cNvPicPr>
            <a:picLocks noChangeAspect="1" noChangeArrowheads="1"/>
          </p:cNvPicPr>
          <p:nvPr/>
        </p:nvPicPr>
        <p:blipFill>
          <a:blip r:embed="rId7" cstate="print"/>
          <a:srcRect/>
          <a:stretch>
            <a:fillRect/>
          </a:stretch>
        </p:blipFill>
        <p:spPr bwMode="auto">
          <a:xfrm>
            <a:off x="6372199" y="3861048"/>
            <a:ext cx="2128805" cy="25922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080120"/>
          </a:xfrm>
        </p:spPr>
        <p:txBody>
          <a:bodyPr/>
          <a:lstStyle/>
          <a:p>
            <a:r>
              <a:rPr lang="it-IT" dirty="0" smtClean="0"/>
              <a:t>Diventare cittadino del XXI secolo</a:t>
            </a:r>
            <a:endParaRPr lang="it-IT" dirty="0"/>
          </a:p>
        </p:txBody>
      </p:sp>
      <p:sp>
        <p:nvSpPr>
          <p:cNvPr id="3" name="Segnaposto contenuto 2"/>
          <p:cNvSpPr>
            <a:spLocks noGrp="1"/>
          </p:cNvSpPr>
          <p:nvPr>
            <p:ph idx="1"/>
          </p:nvPr>
        </p:nvSpPr>
        <p:spPr>
          <a:xfrm>
            <a:off x="395536" y="1412776"/>
            <a:ext cx="8229600" cy="5184576"/>
          </a:xfrm>
        </p:spPr>
        <p:txBody>
          <a:bodyPr>
            <a:normAutofit fontScale="47500" lnSpcReduction="20000"/>
          </a:bodyPr>
          <a:lstStyle/>
          <a:p>
            <a:pPr algn="just">
              <a:lnSpc>
                <a:spcPct val="120000"/>
              </a:lnSpc>
              <a:buNone/>
            </a:pPr>
            <a:r>
              <a:rPr lang="it-IT" sz="5100" dirty="0" smtClean="0"/>
              <a:t>    Nel 1996 è stato pubblicato il rapporto della Commissione internazionale sull’educazione per il ventunesimo secolo. La Commissione, creata dell’Unesco (Organizzazione delle Nazioni Unite per l’Educazione, la Scienza, la Cultura), era formata da 15 membri, appartenenti a popoli di diverse culture. </a:t>
            </a:r>
          </a:p>
          <a:p>
            <a:pPr algn="just">
              <a:lnSpc>
                <a:spcPct val="120000"/>
              </a:lnSpc>
              <a:buNone/>
            </a:pPr>
            <a:r>
              <a:rPr lang="it-IT" sz="5100" dirty="0" smtClean="0"/>
              <a:t>    I pilastri dell’educazione del XXI secolo indicati dalla Commissione sono:</a:t>
            </a:r>
          </a:p>
          <a:p>
            <a:pPr lvl="0" algn="just">
              <a:lnSpc>
                <a:spcPct val="120000"/>
              </a:lnSpc>
            </a:pPr>
            <a:r>
              <a:rPr lang="it-IT" sz="5100" dirty="0" smtClean="0"/>
              <a:t>Imparare a conoscere</a:t>
            </a:r>
          </a:p>
          <a:p>
            <a:pPr lvl="0" algn="just">
              <a:lnSpc>
                <a:spcPct val="120000"/>
              </a:lnSpc>
            </a:pPr>
            <a:r>
              <a:rPr lang="it-IT" sz="5100" dirty="0" smtClean="0"/>
              <a:t>Imparare a fare</a:t>
            </a:r>
          </a:p>
          <a:p>
            <a:pPr lvl="0" algn="just">
              <a:lnSpc>
                <a:spcPct val="120000"/>
              </a:lnSpc>
            </a:pPr>
            <a:r>
              <a:rPr lang="it-IT" sz="5100" dirty="0" smtClean="0"/>
              <a:t>Imparare ad essere</a:t>
            </a:r>
          </a:p>
          <a:p>
            <a:pPr lvl="0" algn="just">
              <a:lnSpc>
                <a:spcPct val="120000"/>
              </a:lnSpc>
            </a:pPr>
            <a:r>
              <a:rPr lang="it-IT" sz="5100" dirty="0" smtClean="0"/>
              <a:t>Imparare a vivere insieme</a:t>
            </a:r>
          </a:p>
          <a:p>
            <a:pPr algn="just">
              <a:lnSpc>
                <a:spcPct val="120000"/>
              </a:lnSpc>
              <a:buNone/>
            </a:pPr>
            <a:r>
              <a:rPr lang="it-IT" i="1" dirty="0" smtClean="0"/>
              <a:t>     </a:t>
            </a:r>
            <a:endParaRPr lang="it-IT" dirty="0" smtClean="0"/>
          </a:p>
          <a:p>
            <a:pPr>
              <a:buNone/>
            </a:pPr>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00808"/>
            <a:ext cx="8229600" cy="4425355"/>
          </a:xfrm>
        </p:spPr>
        <p:txBody>
          <a:bodyPr>
            <a:normAutofit/>
          </a:bodyPr>
          <a:lstStyle/>
          <a:p>
            <a:pPr algn="just">
              <a:buNone/>
            </a:pPr>
            <a:r>
              <a:rPr lang="it-IT" sz="2800" i="1" dirty="0" smtClean="0"/>
              <a:t>    Imparare a vivere insieme è un processo difficile e faticoso, una sfida che richiede impegno e coraggio ma che garantisce un premio straordinario, quello di diventare una persona equilibrata, che sa stare bene con sé e con gli altri.</a:t>
            </a:r>
          </a:p>
          <a:p>
            <a:pPr algn="just">
              <a:buNone/>
            </a:pPr>
            <a:endParaRPr lang="it-IT" sz="2400" dirty="0" smtClean="0"/>
          </a:p>
          <a:p>
            <a:pPr algn="just">
              <a:buNone/>
            </a:pPr>
            <a:endParaRPr lang="it-IT" sz="2400" dirty="0" smtClean="0"/>
          </a:p>
          <a:p>
            <a:pPr algn="just">
              <a:buNone/>
            </a:pPr>
            <a:endParaRPr lang="it-IT"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24744"/>
            <a:ext cx="8229600" cy="5001419"/>
          </a:xfrm>
        </p:spPr>
        <p:txBody>
          <a:bodyPr>
            <a:normAutofit fontScale="85000" lnSpcReduction="10000"/>
          </a:bodyPr>
          <a:lstStyle/>
          <a:p>
            <a:pPr algn="just">
              <a:lnSpc>
                <a:spcPct val="110000"/>
              </a:lnSpc>
              <a:buNone/>
            </a:pPr>
            <a:r>
              <a:rPr lang="it-IT" dirty="0" smtClean="0"/>
              <a:t>COSA BISOGNA FARE PER IMPARARE A VIVERE INSIEME?</a:t>
            </a:r>
          </a:p>
          <a:p>
            <a:pPr algn="just">
              <a:lnSpc>
                <a:spcPct val="110000"/>
              </a:lnSpc>
              <a:buNone/>
            </a:pPr>
            <a:r>
              <a:rPr lang="it-IT" dirty="0" smtClean="0"/>
              <a:t>QUALI TAPPE BISOGNA PERCORRERE?</a:t>
            </a:r>
          </a:p>
          <a:p>
            <a:pPr lvl="0" algn="just">
              <a:lnSpc>
                <a:spcPct val="110000"/>
              </a:lnSpc>
            </a:pPr>
            <a:r>
              <a:rPr lang="it-IT" dirty="0" smtClean="0"/>
              <a:t>Avere capacità di giudizio critico</a:t>
            </a:r>
          </a:p>
          <a:p>
            <a:pPr lvl="0" algn="just">
              <a:lnSpc>
                <a:spcPct val="110000"/>
              </a:lnSpc>
            </a:pPr>
            <a:r>
              <a:rPr lang="it-IT" dirty="0" smtClean="0"/>
              <a:t>Avere fiducia nelle proprie capacità</a:t>
            </a:r>
          </a:p>
          <a:p>
            <a:pPr lvl="0" algn="just">
              <a:lnSpc>
                <a:spcPct val="110000"/>
              </a:lnSpc>
            </a:pPr>
            <a:r>
              <a:rPr lang="it-IT" dirty="0" smtClean="0"/>
              <a:t>Essere consapevoli dei propri e altrui comportamenti</a:t>
            </a:r>
          </a:p>
          <a:p>
            <a:pPr lvl="0" algn="just">
              <a:lnSpc>
                <a:spcPct val="110000"/>
              </a:lnSpc>
            </a:pPr>
            <a:r>
              <a:rPr lang="it-IT" dirty="0" smtClean="0"/>
              <a:t>Imparare a dare attenzione e ascolto agli altri</a:t>
            </a:r>
          </a:p>
          <a:p>
            <a:pPr lvl="0" algn="just">
              <a:lnSpc>
                <a:spcPct val="110000"/>
              </a:lnSpc>
            </a:pPr>
            <a:r>
              <a:rPr lang="it-IT" dirty="0" smtClean="0"/>
              <a:t>Sentirsi responsabili e preoccuparsi anche del benessere degli altri</a:t>
            </a:r>
          </a:p>
          <a:p>
            <a:pPr lvl="0" algn="just">
              <a:lnSpc>
                <a:spcPct val="110000"/>
              </a:lnSpc>
            </a:pPr>
            <a:r>
              <a:rPr lang="it-IT" dirty="0" smtClean="0"/>
              <a:t>Imparare ad avere atteggiamenti positivi e costruttivi </a:t>
            </a:r>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92696"/>
            <a:ext cx="8229600" cy="5040559"/>
          </a:xfrm>
        </p:spPr>
        <p:txBody>
          <a:bodyPr/>
          <a:lstStyle/>
          <a:p>
            <a:pPr algn="just">
              <a:buNone/>
            </a:pPr>
            <a:r>
              <a:rPr lang="it-IT" dirty="0" smtClean="0"/>
              <a:t>   </a:t>
            </a:r>
          </a:p>
          <a:p>
            <a:pPr algn="just">
              <a:buNone/>
            </a:pPr>
            <a:r>
              <a:rPr lang="it-IT" sz="2400" dirty="0" smtClean="0"/>
              <a:t>     </a:t>
            </a:r>
            <a:r>
              <a:rPr lang="it-IT" sz="2800" dirty="0" smtClean="0"/>
              <a:t>Ma,  cosa significa fare la propria parte per un ragazzo di tredici anni?</a:t>
            </a:r>
          </a:p>
          <a:p>
            <a:pPr algn="just">
              <a:buNone/>
            </a:pPr>
            <a:r>
              <a:rPr lang="it-IT" sz="2800" dirty="0" smtClean="0"/>
              <a:t>    Attraverso letture, approfondimenti, riflessioni personali e guidate abbiamo iniziato a capire cosa è la Morale, quali sono i principi a cui ognuno deve ispirarsi, quali sono i comportamenti utili per "costruire" una Società Civile.</a:t>
            </a:r>
          </a:p>
          <a:p>
            <a:pPr>
              <a:buNone/>
            </a:pPr>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268760"/>
          </a:xfrm>
        </p:spPr>
        <p:txBody>
          <a:bodyPr>
            <a:noAutofit/>
          </a:bodyPr>
          <a:lstStyle/>
          <a:p>
            <a:r>
              <a:rPr lang="it-IT" sz="3200" b="1" dirty="0" smtClean="0">
                <a:solidFill>
                  <a:schemeClr val="bg1"/>
                </a:solidFill>
              </a:rPr>
              <a:t>I comportamenti utili per “Costruire una società civile” </a:t>
            </a:r>
            <a:endParaRPr lang="it-IT" sz="32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908720"/>
            <a:ext cx="8229600" cy="5217443"/>
          </a:xfrm>
        </p:spPr>
        <p:txBody>
          <a:bodyPr>
            <a:normAutofit/>
          </a:bodyPr>
          <a:lstStyle/>
          <a:p>
            <a:pPr algn="just">
              <a:buNone/>
            </a:pPr>
            <a:r>
              <a:rPr lang="it-IT" sz="2400" dirty="0" smtClean="0"/>
              <a:t>Uno scrittore tedesco </a:t>
            </a:r>
            <a:r>
              <a:rPr lang="it-IT" sz="2400" b="1" dirty="0" smtClean="0"/>
              <a:t>George </a:t>
            </a:r>
            <a:r>
              <a:rPr lang="it-IT" sz="2400" b="1" dirty="0" err="1" smtClean="0"/>
              <a:t>Lichtenberg</a:t>
            </a:r>
            <a:r>
              <a:rPr lang="it-IT" sz="2400" b="1" dirty="0" smtClean="0"/>
              <a:t> </a:t>
            </a:r>
            <a:r>
              <a:rPr lang="it-IT" sz="2400" dirty="0" smtClean="0"/>
              <a:t>ha scritto:</a:t>
            </a:r>
          </a:p>
          <a:p>
            <a:pPr algn="just">
              <a:buNone/>
            </a:pPr>
            <a:endParaRPr lang="it-IT" sz="2400" dirty="0" smtClean="0"/>
          </a:p>
          <a:p>
            <a:pPr algn="just">
              <a:buNone/>
            </a:pPr>
            <a:r>
              <a:rPr lang="it-IT" sz="2400" dirty="0" smtClean="0"/>
              <a:t>“NOI ABBIAMO SOLO QUATTRO PRINCIPI </a:t>
            </a:r>
            <a:r>
              <a:rPr lang="it-IT" sz="2400" dirty="0" err="1" smtClean="0"/>
              <a:t>DI</a:t>
            </a:r>
            <a:r>
              <a:rPr lang="it-IT" sz="2400" dirty="0" smtClean="0"/>
              <a:t> MORALE:</a:t>
            </a:r>
          </a:p>
          <a:p>
            <a:pPr lvl="0" algn="just"/>
            <a:r>
              <a:rPr lang="it-IT" sz="2400" dirty="0" smtClean="0"/>
              <a:t>1. QUELLO FILOSOFICO: fa’ il bene per se stesso, per rispetto alla legge;</a:t>
            </a:r>
          </a:p>
          <a:p>
            <a:pPr lvl="0" algn="just"/>
            <a:r>
              <a:rPr lang="it-IT" sz="2400" dirty="0" smtClean="0"/>
              <a:t>2. QUELLO RELIGIOSO: fa’ il bene perché è la volontà del Signore, per amore di Dio;</a:t>
            </a:r>
          </a:p>
          <a:p>
            <a:pPr lvl="0" algn="just"/>
            <a:r>
              <a:rPr lang="it-IT" sz="2400" dirty="0" smtClean="0"/>
              <a:t>3. QUELLO UMANO: fa’ il bene perché aumenta la felicità, per amor proprio;</a:t>
            </a:r>
          </a:p>
          <a:p>
            <a:pPr lvl="0" algn="just"/>
            <a:r>
              <a:rPr lang="it-IT" sz="2400" dirty="0" smtClean="0"/>
              <a:t>4. QUELLO POLITICO: fa’ il bene perché giova al benessere della società della quale tu sei parte, per amore della società con riguardo a te stesso.</a:t>
            </a:r>
          </a:p>
          <a:p>
            <a:pPr>
              <a:buNone/>
            </a:pPr>
            <a:endParaRPr lang="it-IT"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idx="1"/>
          </p:nvPr>
        </p:nvSpPr>
        <p:spPr>
          <a:xfrm>
            <a:off x="457200" y="260350"/>
            <a:ext cx="8229600" cy="5865813"/>
          </a:xfrm>
        </p:spPr>
        <p:txBody>
          <a:bodyPr/>
          <a:lstStyle/>
          <a:p>
            <a:pPr algn="just">
              <a:buNone/>
            </a:pPr>
            <a:r>
              <a:rPr lang="it-IT" dirty="0" smtClean="0"/>
              <a:t>   Rifletti: quale di questi principi ha più valore per te? Assegna a ciascuno un punteggio (1-5)</a:t>
            </a:r>
          </a:p>
          <a:p>
            <a:pPr algn="just">
              <a:buNone/>
            </a:pPr>
            <a:endParaRPr lang="it-IT" dirty="0" smtClean="0"/>
          </a:p>
          <a:p>
            <a:pPr algn="just">
              <a:buNone/>
            </a:pPr>
            <a:endParaRPr lang="it-IT" dirty="0" smtClean="0"/>
          </a:p>
          <a:p>
            <a:pPr algn="just">
              <a:buNone/>
            </a:pPr>
            <a:endParaRPr lang="it-IT" dirty="0" smtClean="0"/>
          </a:p>
          <a:p>
            <a:pPr algn="just">
              <a:buNone/>
            </a:pPr>
            <a:r>
              <a:rPr lang="it-IT" dirty="0" smtClean="0"/>
              <a:t> </a:t>
            </a:r>
            <a:endParaRPr lang="it-IT" dirty="0"/>
          </a:p>
        </p:txBody>
      </p:sp>
      <p:graphicFrame>
        <p:nvGraphicFramePr>
          <p:cNvPr id="6" name="Grafico 5"/>
          <p:cNvGraphicFramePr/>
          <p:nvPr/>
        </p:nvGraphicFramePr>
        <p:xfrm>
          <a:off x="1187624" y="1700808"/>
          <a:ext cx="6768752" cy="43204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lgn="just">
              <a:buNone/>
            </a:pPr>
            <a:r>
              <a:rPr lang="it-IT" i="1" dirty="0" smtClean="0">
                <a:latin typeface="Malgun Gothic" pitchFamily="34" charset="-127"/>
                <a:ea typeface="Malgun Gothic" pitchFamily="34" charset="-127"/>
              </a:rPr>
              <a:t> “Non </a:t>
            </a:r>
            <a:r>
              <a:rPr lang="it-IT" i="1" dirty="0">
                <a:latin typeface="Malgun Gothic" pitchFamily="34" charset="-127"/>
                <a:ea typeface="Malgun Gothic" pitchFamily="34" charset="-127"/>
              </a:rPr>
              <a:t>si confonda la giustizia in senso giuridico</a:t>
            </a:r>
            <a:r>
              <a:rPr lang="it-IT" i="1" dirty="0" smtClean="0">
                <a:latin typeface="Malgun Gothic" pitchFamily="34" charset="-127"/>
                <a:ea typeface="Malgun Gothic" pitchFamily="34" charset="-127"/>
              </a:rPr>
              <a:t>, che </a:t>
            </a:r>
            <a:r>
              <a:rPr lang="it-IT" i="1" dirty="0">
                <a:latin typeface="Malgun Gothic" pitchFamily="34" charset="-127"/>
                <a:ea typeface="Malgun Gothic" pitchFamily="34" charset="-127"/>
              </a:rPr>
              <a:t>vuol dire conformità delle leggi, con la giustizia in senso morale che dovrebbe essere tesoro comune di tutti gli uomini civili, qualunque sia la professione che essi esercitano nella vita pratica". </a:t>
            </a:r>
            <a:endParaRPr lang="it-IT" i="1" dirty="0" smtClean="0">
              <a:latin typeface="Malgun Gothic" pitchFamily="34" charset="-127"/>
              <a:ea typeface="Malgun Gothic" pitchFamily="34" charset="-127"/>
            </a:endParaRPr>
          </a:p>
          <a:p>
            <a:pPr algn="r">
              <a:buNone/>
            </a:pPr>
            <a:r>
              <a:rPr lang="it-IT" dirty="0" smtClean="0"/>
              <a:t>Piero </a:t>
            </a:r>
            <a:r>
              <a:rPr lang="it-IT" dirty="0" err="1" smtClean="0"/>
              <a:t>Calamandrei</a:t>
            </a:r>
            <a:endParaRPr lang="it-IT" dirty="0"/>
          </a:p>
          <a:p>
            <a:pPr>
              <a:buNone/>
            </a:pP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albengacorsara.it/wp-content/uploads/2012/10/Bandiera-Italiana-01.jpg"/>
          <p:cNvPicPr>
            <a:picLocks noGrp="1" noChangeAspect="1" noChangeArrowheads="1"/>
          </p:cNvPicPr>
          <p:nvPr>
            <p:ph idx="1"/>
          </p:nvPr>
        </p:nvPicPr>
        <p:blipFill>
          <a:blip r:embed="rId2" cstate="print"/>
          <a:srcRect/>
          <a:stretch>
            <a:fillRect/>
          </a:stretch>
        </p:blipFill>
        <p:spPr bwMode="auto">
          <a:xfrm>
            <a:off x="611560" y="260648"/>
            <a:ext cx="7992888" cy="6219016"/>
          </a:xfrm>
          <a:prstGeom prst="rect">
            <a:avLst/>
          </a:prstGeom>
          <a:ln>
            <a:noFill/>
          </a:ln>
          <a:effectLst>
            <a:softEdge rad="112500"/>
          </a:effectLst>
        </p:spPr>
      </p:pic>
      <p:sp>
        <p:nvSpPr>
          <p:cNvPr id="5" name="Rettangolo 4"/>
          <p:cNvSpPr/>
          <p:nvPr/>
        </p:nvSpPr>
        <p:spPr>
          <a:xfrm>
            <a:off x="827584" y="476672"/>
            <a:ext cx="7488832" cy="6001643"/>
          </a:xfrm>
          <a:prstGeom prst="rect">
            <a:avLst/>
          </a:prstGeom>
        </p:spPr>
        <p:txBody>
          <a:bodyPr wrap="square">
            <a:spAutoFit/>
          </a:bodyPr>
          <a:lstStyle/>
          <a:p>
            <a:pPr algn="just"/>
            <a:r>
              <a:rPr lang="it-IT" sz="2400" b="1" dirty="0" smtClean="0">
                <a:solidFill>
                  <a:schemeClr val="tx1">
                    <a:lumMod val="95000"/>
                    <a:lumOff val="5000"/>
                  </a:schemeClr>
                </a:solidFill>
              </a:rPr>
              <a:t>VITA </a:t>
            </a:r>
            <a:r>
              <a:rPr lang="it-IT" sz="2400" b="1" dirty="0" smtClean="0">
                <a:solidFill>
                  <a:schemeClr val="tx1">
                    <a:lumMod val="95000"/>
                    <a:lumOff val="5000"/>
                  </a:schemeClr>
                </a:solidFill>
              </a:rPr>
              <a:t>UMANA (DIGNITA’): Non è ammessa forma alcuna di detenzione, di ispezione o perquisizione personale, né qualsiasi altra restrizione della libertà personale, se non per atto motivato dell'autorità giudiziaria e nei soli casi e modi previsti dalla legge. In casi eccezionali di necessità ed urgenza, indicati tassativamente dalla legge l'autorità di pubblica sicurezza può adottare provvedimenti provvisori, che devono essere comunicati entro quarantotto ore all'autorità giudiziaria e, se questa non li convalida nelle successive quarantotto ore, si intendono revocati e restano privi di ogni effetto. E` punita ogni violenza fisica e morale sulle persone comunque sottoposte a restrizioni di libertà. La legge stabilisce i limiti massimi della carcerazione preventiva. (Art13). Non è ammessa la pena di morte, se non nei casi previsti dalle leggi militari di guerra. (Art27).</a:t>
            </a:r>
            <a:endParaRPr lang="it-IT"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2"/>
          <p:cNvSpPr>
            <a:spLocks noGrp="1" noChangeArrowheads="1"/>
          </p:cNvSpPr>
          <p:nvPr>
            <p:ph idx="1"/>
          </p:nvPr>
        </p:nvSpPr>
        <p:spPr bwMode="auto">
          <a:xfrm>
            <a:off x="2267744" y="1628800"/>
            <a:ext cx="4978896" cy="4525963"/>
          </a:xfrm>
          <a:prstGeom prst="ellipse">
            <a:avLst/>
          </a:prstGeom>
          <a:solidFill>
            <a:schemeClr val="accent1"/>
          </a:solidFill>
          <a:ln w="9525">
            <a:solidFill>
              <a:schemeClr val="tx1"/>
            </a:solidFill>
            <a:round/>
            <a:headEnd/>
            <a:tailEnd/>
          </a:ln>
        </p:spPr>
        <p:txBody>
          <a:bodyPr wrap="none" anchor="ctr"/>
          <a:lstStyle/>
          <a:p>
            <a:endParaRPr lang="it-IT" dirty="0"/>
          </a:p>
        </p:txBody>
      </p:sp>
      <p:sp>
        <p:nvSpPr>
          <p:cNvPr id="5" name="Oval 4"/>
          <p:cNvSpPr>
            <a:spLocks noChangeArrowheads="1"/>
          </p:cNvSpPr>
          <p:nvPr/>
        </p:nvSpPr>
        <p:spPr bwMode="auto">
          <a:xfrm>
            <a:off x="3779912" y="620688"/>
            <a:ext cx="1800225" cy="1584325"/>
          </a:xfrm>
          <a:prstGeom prst="ellipse">
            <a:avLst/>
          </a:prstGeom>
          <a:solidFill>
            <a:srgbClr val="EEFF11"/>
          </a:solidFill>
          <a:ln w="9525">
            <a:noFill/>
            <a:round/>
            <a:headEnd/>
            <a:tailEnd/>
          </a:ln>
        </p:spPr>
        <p:txBody>
          <a:bodyPr wrap="none" anchor="ctr"/>
          <a:lstStyle/>
          <a:p>
            <a:pPr algn="ctr"/>
            <a:r>
              <a:rPr lang="it-IT" sz="2400" i="1" dirty="0">
                <a:latin typeface="Verdana" pitchFamily="34" charset="0"/>
              </a:rPr>
              <a:t>L’ ETICA</a:t>
            </a:r>
          </a:p>
        </p:txBody>
      </p:sp>
      <p:grpSp>
        <p:nvGrpSpPr>
          <p:cNvPr id="6" name="Group 26"/>
          <p:cNvGrpSpPr>
            <a:grpSpLocks/>
          </p:cNvGrpSpPr>
          <p:nvPr/>
        </p:nvGrpSpPr>
        <p:grpSpPr bwMode="auto">
          <a:xfrm>
            <a:off x="5004048" y="1916832"/>
            <a:ext cx="3960812" cy="2087562"/>
            <a:chOff x="3265" y="1207"/>
            <a:chExt cx="2495" cy="1315"/>
          </a:xfrm>
        </p:grpSpPr>
        <p:sp>
          <p:nvSpPr>
            <p:cNvPr id="7" name="Oval 10"/>
            <p:cNvSpPr>
              <a:spLocks noChangeArrowheads="1"/>
            </p:cNvSpPr>
            <p:nvPr/>
          </p:nvSpPr>
          <p:spPr bwMode="auto">
            <a:xfrm>
              <a:off x="3265" y="1207"/>
              <a:ext cx="2495" cy="1315"/>
            </a:xfrm>
            <a:prstGeom prst="ellipse">
              <a:avLst/>
            </a:prstGeom>
            <a:solidFill>
              <a:srgbClr val="00FFFF"/>
            </a:solidFill>
            <a:ln w="9525">
              <a:noFill/>
              <a:round/>
              <a:headEnd/>
              <a:tailEnd/>
            </a:ln>
          </p:spPr>
          <p:txBody>
            <a:bodyPr wrap="none" anchor="ctr"/>
            <a:lstStyle/>
            <a:p>
              <a:pPr algn="ctr"/>
              <a:endParaRPr lang="it-IT" sz="1800"/>
            </a:p>
          </p:txBody>
        </p:sp>
        <p:sp>
          <p:nvSpPr>
            <p:cNvPr id="8" name="Text Box 11"/>
            <p:cNvSpPr txBox="1">
              <a:spLocks noChangeArrowheads="1"/>
            </p:cNvSpPr>
            <p:nvPr/>
          </p:nvSpPr>
          <p:spPr bwMode="auto">
            <a:xfrm>
              <a:off x="3694" y="1389"/>
              <a:ext cx="1382" cy="231"/>
            </a:xfrm>
            <a:prstGeom prst="rect">
              <a:avLst/>
            </a:prstGeom>
            <a:noFill/>
            <a:ln w="9525">
              <a:noFill/>
              <a:miter lim="800000"/>
              <a:headEnd/>
              <a:tailEnd/>
            </a:ln>
          </p:spPr>
          <p:txBody>
            <a:bodyPr wrap="none">
              <a:spAutoFit/>
            </a:bodyPr>
            <a:lstStyle/>
            <a:p>
              <a:pPr algn="ctr"/>
              <a:r>
                <a:rPr lang="it-IT" sz="1800">
                  <a:latin typeface="Verdana" pitchFamily="34" charset="0"/>
                </a:rPr>
                <a:t>Giudizio morale</a:t>
              </a:r>
            </a:p>
          </p:txBody>
        </p:sp>
        <p:sp>
          <p:nvSpPr>
            <p:cNvPr id="9" name="Text Box 12"/>
            <p:cNvSpPr txBox="1">
              <a:spLocks noChangeArrowheads="1"/>
            </p:cNvSpPr>
            <p:nvPr/>
          </p:nvSpPr>
          <p:spPr bwMode="auto">
            <a:xfrm>
              <a:off x="3334" y="1706"/>
              <a:ext cx="2237" cy="346"/>
            </a:xfrm>
            <a:prstGeom prst="rect">
              <a:avLst/>
            </a:prstGeom>
            <a:noFill/>
            <a:ln w="9525">
              <a:noFill/>
              <a:miter lim="800000"/>
              <a:headEnd/>
              <a:tailEnd/>
            </a:ln>
          </p:spPr>
          <p:txBody>
            <a:bodyPr>
              <a:spAutoFit/>
            </a:bodyPr>
            <a:lstStyle/>
            <a:p>
              <a:r>
                <a:rPr lang="it-IT" sz="1500" i="1" dirty="0">
                  <a:latin typeface="Verdana" pitchFamily="34" charset="0"/>
                </a:rPr>
                <a:t>Constatazioni, opinioni sui comportamenti propri e altrui</a:t>
              </a:r>
            </a:p>
          </p:txBody>
        </p:sp>
      </p:grpSp>
      <p:grpSp>
        <p:nvGrpSpPr>
          <p:cNvPr id="10" name="Group 27"/>
          <p:cNvGrpSpPr>
            <a:grpSpLocks/>
          </p:cNvGrpSpPr>
          <p:nvPr/>
        </p:nvGrpSpPr>
        <p:grpSpPr bwMode="auto">
          <a:xfrm>
            <a:off x="5148263" y="4437112"/>
            <a:ext cx="3995737" cy="1944687"/>
            <a:chOff x="3243" y="2795"/>
            <a:chExt cx="2517" cy="1225"/>
          </a:xfrm>
        </p:grpSpPr>
        <p:sp>
          <p:nvSpPr>
            <p:cNvPr id="11" name="Oval 18"/>
            <p:cNvSpPr>
              <a:spLocks noChangeArrowheads="1"/>
            </p:cNvSpPr>
            <p:nvPr/>
          </p:nvSpPr>
          <p:spPr bwMode="auto">
            <a:xfrm>
              <a:off x="3243" y="2795"/>
              <a:ext cx="2517" cy="1225"/>
            </a:xfrm>
            <a:prstGeom prst="ellipse">
              <a:avLst/>
            </a:prstGeom>
            <a:solidFill>
              <a:schemeClr val="accent6">
                <a:lumMod val="75000"/>
              </a:schemeClr>
            </a:solidFill>
            <a:ln w="9525">
              <a:noFill/>
              <a:round/>
              <a:headEnd/>
              <a:tailEnd/>
            </a:ln>
          </p:spPr>
          <p:txBody>
            <a:bodyPr wrap="none" anchor="ctr"/>
            <a:lstStyle/>
            <a:p>
              <a:pPr algn="ctr"/>
              <a:endParaRPr lang="it-IT" sz="1800"/>
            </a:p>
          </p:txBody>
        </p:sp>
        <p:sp>
          <p:nvSpPr>
            <p:cNvPr id="12" name="Text Box 19"/>
            <p:cNvSpPr txBox="1">
              <a:spLocks noChangeArrowheads="1"/>
            </p:cNvSpPr>
            <p:nvPr/>
          </p:nvSpPr>
          <p:spPr bwMode="auto">
            <a:xfrm>
              <a:off x="3878" y="2976"/>
              <a:ext cx="1273" cy="231"/>
            </a:xfrm>
            <a:prstGeom prst="rect">
              <a:avLst/>
            </a:prstGeom>
            <a:noFill/>
            <a:ln w="9525">
              <a:noFill/>
              <a:miter lim="800000"/>
              <a:headEnd/>
              <a:tailEnd/>
            </a:ln>
          </p:spPr>
          <p:txBody>
            <a:bodyPr wrap="none">
              <a:spAutoFit/>
            </a:bodyPr>
            <a:lstStyle/>
            <a:p>
              <a:pPr algn="ctr"/>
              <a:r>
                <a:rPr lang="it-IT" sz="1800">
                  <a:latin typeface="Verdana" pitchFamily="34" charset="0"/>
                </a:rPr>
                <a:t>Azione morale</a:t>
              </a:r>
            </a:p>
          </p:txBody>
        </p:sp>
        <p:sp>
          <p:nvSpPr>
            <p:cNvPr id="13" name="Text Box 20"/>
            <p:cNvSpPr txBox="1">
              <a:spLocks noChangeArrowheads="1"/>
            </p:cNvSpPr>
            <p:nvPr/>
          </p:nvSpPr>
          <p:spPr bwMode="auto">
            <a:xfrm>
              <a:off x="3547" y="3249"/>
              <a:ext cx="2213" cy="490"/>
            </a:xfrm>
            <a:prstGeom prst="rect">
              <a:avLst/>
            </a:prstGeom>
            <a:noFill/>
            <a:ln w="9525">
              <a:noFill/>
              <a:miter lim="800000"/>
              <a:headEnd/>
              <a:tailEnd/>
            </a:ln>
          </p:spPr>
          <p:txBody>
            <a:bodyPr>
              <a:spAutoFit/>
            </a:bodyPr>
            <a:lstStyle/>
            <a:p>
              <a:r>
                <a:rPr lang="it-IT" sz="1500" i="1" dirty="0">
                  <a:latin typeface="Verdana" pitchFamily="34" charset="0"/>
                </a:rPr>
                <a:t>E’ l’insieme dei comportamenti </a:t>
              </a:r>
            </a:p>
            <a:p>
              <a:r>
                <a:rPr lang="it-IT" sz="1500" i="1" dirty="0">
                  <a:latin typeface="Verdana" pitchFamily="34" charset="0"/>
                </a:rPr>
                <a:t>considerati in rapporto ai valori morali</a:t>
              </a:r>
            </a:p>
          </p:txBody>
        </p:sp>
      </p:grpSp>
      <p:grpSp>
        <p:nvGrpSpPr>
          <p:cNvPr id="14" name="Group 24"/>
          <p:cNvGrpSpPr>
            <a:grpSpLocks/>
          </p:cNvGrpSpPr>
          <p:nvPr/>
        </p:nvGrpSpPr>
        <p:grpSpPr bwMode="auto">
          <a:xfrm>
            <a:off x="250825" y="2060575"/>
            <a:ext cx="4105275" cy="1944688"/>
            <a:chOff x="158" y="1298"/>
            <a:chExt cx="2586" cy="1225"/>
          </a:xfrm>
        </p:grpSpPr>
        <p:sp>
          <p:nvSpPr>
            <p:cNvPr id="15" name="Oval 6"/>
            <p:cNvSpPr>
              <a:spLocks noChangeArrowheads="1"/>
            </p:cNvSpPr>
            <p:nvPr/>
          </p:nvSpPr>
          <p:spPr bwMode="auto">
            <a:xfrm>
              <a:off x="158" y="1298"/>
              <a:ext cx="2586" cy="1225"/>
            </a:xfrm>
            <a:prstGeom prst="ellipse">
              <a:avLst/>
            </a:prstGeom>
            <a:solidFill>
              <a:srgbClr val="0099FF"/>
            </a:solidFill>
            <a:ln w="9525">
              <a:noFill/>
              <a:round/>
              <a:headEnd/>
              <a:tailEnd/>
            </a:ln>
          </p:spPr>
          <p:txBody>
            <a:bodyPr wrap="none" anchor="ctr"/>
            <a:lstStyle/>
            <a:p>
              <a:pPr algn="ctr"/>
              <a:endParaRPr lang="it-IT" sz="1800"/>
            </a:p>
          </p:txBody>
        </p:sp>
        <p:sp>
          <p:nvSpPr>
            <p:cNvPr id="16" name="Text Box 8"/>
            <p:cNvSpPr txBox="1">
              <a:spLocks noChangeArrowheads="1"/>
            </p:cNvSpPr>
            <p:nvPr/>
          </p:nvSpPr>
          <p:spPr bwMode="auto">
            <a:xfrm>
              <a:off x="249" y="1616"/>
              <a:ext cx="2472" cy="635"/>
            </a:xfrm>
            <a:prstGeom prst="rect">
              <a:avLst/>
            </a:prstGeom>
            <a:noFill/>
            <a:ln w="9525">
              <a:noFill/>
              <a:miter lim="800000"/>
              <a:headEnd/>
              <a:tailEnd/>
            </a:ln>
          </p:spPr>
          <p:txBody>
            <a:bodyPr>
              <a:spAutoFit/>
            </a:bodyPr>
            <a:lstStyle/>
            <a:p>
              <a:r>
                <a:rPr lang="it-IT" sz="1500" i="1" dirty="0">
                  <a:latin typeface="Verdana" pitchFamily="34" charset="0"/>
                </a:rPr>
                <a:t>Motivo “buono” che ispira l’azione umana. Promuove e sviluppa la persona </a:t>
              </a:r>
              <a:r>
                <a:rPr lang="it-IT" sz="1500" i="1" dirty="0" err="1">
                  <a:latin typeface="Verdana" pitchFamily="34" charset="0"/>
                </a:rPr>
                <a:t>perchè</a:t>
              </a:r>
              <a:r>
                <a:rPr lang="it-IT" sz="1500" i="1" dirty="0">
                  <a:latin typeface="Verdana" pitchFamily="34" charset="0"/>
                </a:rPr>
                <a:t> è conforme alla sua dignità.</a:t>
              </a:r>
            </a:p>
          </p:txBody>
        </p:sp>
        <p:sp>
          <p:nvSpPr>
            <p:cNvPr id="17" name="Text Box 9"/>
            <p:cNvSpPr txBox="1">
              <a:spLocks noChangeArrowheads="1"/>
            </p:cNvSpPr>
            <p:nvPr/>
          </p:nvSpPr>
          <p:spPr bwMode="auto">
            <a:xfrm>
              <a:off x="854" y="1405"/>
              <a:ext cx="1251" cy="231"/>
            </a:xfrm>
            <a:prstGeom prst="rect">
              <a:avLst/>
            </a:prstGeom>
            <a:noFill/>
            <a:ln w="9525">
              <a:noFill/>
              <a:miter lim="800000"/>
              <a:headEnd/>
              <a:tailEnd/>
            </a:ln>
          </p:spPr>
          <p:txBody>
            <a:bodyPr wrap="none">
              <a:spAutoFit/>
            </a:bodyPr>
            <a:lstStyle/>
            <a:p>
              <a:pPr algn="ctr"/>
              <a:r>
                <a:rPr lang="it-IT" sz="1800">
                  <a:latin typeface="Verdana" pitchFamily="34" charset="0"/>
                </a:rPr>
                <a:t>Valore morale</a:t>
              </a:r>
            </a:p>
          </p:txBody>
        </p:sp>
      </p:grpSp>
      <p:grpSp>
        <p:nvGrpSpPr>
          <p:cNvPr id="19" name="Group 25"/>
          <p:cNvGrpSpPr>
            <a:grpSpLocks/>
          </p:cNvGrpSpPr>
          <p:nvPr/>
        </p:nvGrpSpPr>
        <p:grpSpPr bwMode="auto">
          <a:xfrm>
            <a:off x="250825" y="4365625"/>
            <a:ext cx="4346575" cy="2016125"/>
            <a:chOff x="158" y="2750"/>
            <a:chExt cx="2738" cy="1270"/>
          </a:xfrm>
        </p:grpSpPr>
        <p:sp>
          <p:nvSpPr>
            <p:cNvPr id="20" name="Oval 17"/>
            <p:cNvSpPr>
              <a:spLocks noChangeArrowheads="1"/>
            </p:cNvSpPr>
            <p:nvPr/>
          </p:nvSpPr>
          <p:spPr bwMode="auto">
            <a:xfrm>
              <a:off x="158" y="2750"/>
              <a:ext cx="2677" cy="1270"/>
            </a:xfrm>
            <a:prstGeom prst="ellipse">
              <a:avLst/>
            </a:prstGeom>
            <a:solidFill>
              <a:srgbClr val="FD87CA"/>
            </a:solidFill>
            <a:ln w="9525">
              <a:noFill/>
              <a:round/>
              <a:headEnd/>
              <a:tailEnd/>
            </a:ln>
          </p:spPr>
          <p:txBody>
            <a:bodyPr wrap="none" anchor="ctr"/>
            <a:lstStyle/>
            <a:p>
              <a:pPr algn="ctr"/>
              <a:endParaRPr lang="it-IT" sz="1800"/>
            </a:p>
          </p:txBody>
        </p:sp>
        <p:grpSp>
          <p:nvGrpSpPr>
            <p:cNvPr id="21" name="Group 47"/>
            <p:cNvGrpSpPr>
              <a:grpSpLocks/>
            </p:cNvGrpSpPr>
            <p:nvPr/>
          </p:nvGrpSpPr>
          <p:grpSpPr bwMode="auto">
            <a:xfrm>
              <a:off x="295" y="2840"/>
              <a:ext cx="2601" cy="894"/>
              <a:chOff x="826" y="2535"/>
              <a:chExt cx="1918" cy="894"/>
            </a:xfrm>
          </p:grpSpPr>
          <p:sp>
            <p:nvSpPr>
              <p:cNvPr id="22" name="Text Box 14"/>
              <p:cNvSpPr txBox="1">
                <a:spLocks noChangeArrowheads="1"/>
              </p:cNvSpPr>
              <p:nvPr/>
            </p:nvSpPr>
            <p:spPr bwMode="auto">
              <a:xfrm>
                <a:off x="826" y="2535"/>
                <a:ext cx="86" cy="231"/>
              </a:xfrm>
              <a:prstGeom prst="rect">
                <a:avLst/>
              </a:prstGeom>
              <a:noFill/>
              <a:ln w="9525">
                <a:noFill/>
                <a:miter lim="800000"/>
                <a:headEnd/>
                <a:tailEnd/>
              </a:ln>
            </p:spPr>
            <p:txBody>
              <a:bodyPr wrap="none">
                <a:spAutoFit/>
              </a:bodyPr>
              <a:lstStyle/>
              <a:p>
                <a:endParaRPr lang="it-IT" sz="1800"/>
              </a:p>
            </p:txBody>
          </p:sp>
          <p:sp>
            <p:nvSpPr>
              <p:cNvPr id="23" name="Text Box 15"/>
              <p:cNvSpPr txBox="1">
                <a:spLocks noChangeArrowheads="1"/>
              </p:cNvSpPr>
              <p:nvPr/>
            </p:nvSpPr>
            <p:spPr bwMode="auto">
              <a:xfrm>
                <a:off x="1125" y="2568"/>
                <a:ext cx="1129" cy="231"/>
              </a:xfrm>
              <a:prstGeom prst="rect">
                <a:avLst/>
              </a:prstGeom>
              <a:noFill/>
              <a:ln w="9525">
                <a:noFill/>
                <a:miter lim="800000"/>
                <a:headEnd/>
                <a:tailEnd/>
              </a:ln>
            </p:spPr>
            <p:txBody>
              <a:bodyPr wrap="none">
                <a:spAutoFit/>
              </a:bodyPr>
              <a:lstStyle/>
              <a:p>
                <a:pPr algn="ctr"/>
                <a:r>
                  <a:rPr lang="it-IT" sz="1800">
                    <a:latin typeface="Verdana" pitchFamily="34" charset="0"/>
                  </a:rPr>
                  <a:t>Coscienza morale</a:t>
                </a:r>
              </a:p>
            </p:txBody>
          </p:sp>
          <p:sp>
            <p:nvSpPr>
              <p:cNvPr id="24" name="Text Box 16"/>
              <p:cNvSpPr txBox="1">
                <a:spLocks noChangeArrowheads="1"/>
              </p:cNvSpPr>
              <p:nvPr/>
            </p:nvSpPr>
            <p:spPr bwMode="auto">
              <a:xfrm>
                <a:off x="839" y="2795"/>
                <a:ext cx="1905" cy="634"/>
              </a:xfrm>
              <a:prstGeom prst="rect">
                <a:avLst/>
              </a:prstGeom>
              <a:noFill/>
              <a:ln w="9525">
                <a:noFill/>
                <a:miter lim="800000"/>
                <a:headEnd/>
                <a:tailEnd/>
              </a:ln>
            </p:spPr>
            <p:txBody>
              <a:bodyPr>
                <a:spAutoFit/>
              </a:bodyPr>
              <a:lstStyle/>
              <a:p>
                <a:r>
                  <a:rPr lang="it-IT" sz="1500" i="1" dirty="0">
                    <a:latin typeface="Verdana" pitchFamily="34" charset="0"/>
                  </a:rPr>
                  <a:t>E’ l’essere consapevoli della</a:t>
                </a:r>
              </a:p>
              <a:p>
                <a:r>
                  <a:rPr lang="it-IT" sz="1500" i="1" dirty="0">
                    <a:latin typeface="Verdana" pitchFamily="34" charset="0"/>
                  </a:rPr>
                  <a:t>propria intenzione di agire in accordo o in disaccordo all’idea di bene e ai valori morali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lide(fromBottom)">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lide(fromBottom)">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lgn="just">
              <a:buNone/>
            </a:pPr>
            <a:r>
              <a:rPr lang="it-IT" dirty="0" smtClean="0"/>
              <a:t>    In seguito abbiamo compilato una serie di questionari, utili a stimolare una riflessione sui nostri comportamenti quotidiani, quelli che abbiamo a casa, con i vicini, con i compagni, con i nostri avversari...</a:t>
            </a:r>
          </a:p>
          <a:p>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04664"/>
            <a:ext cx="8229600" cy="5721499"/>
          </a:xfrm>
        </p:spPr>
        <p:txBody>
          <a:bodyPr/>
          <a:lstStyle/>
          <a:p>
            <a:pPr algn="ctr">
              <a:buNone/>
            </a:pPr>
            <a:r>
              <a:rPr lang="it-IT" dirty="0" smtClean="0"/>
              <a:t>Sono un buon vicino di casa?</a:t>
            </a:r>
          </a:p>
          <a:p>
            <a:pPr algn="ctr">
              <a:buNone/>
            </a:pPr>
            <a:endParaRPr lang="it-IT" dirty="0"/>
          </a:p>
        </p:txBody>
      </p:sp>
      <p:graphicFrame>
        <p:nvGraphicFramePr>
          <p:cNvPr id="4" name="Grafico 3"/>
          <p:cNvGraphicFramePr/>
          <p:nvPr/>
        </p:nvGraphicFramePr>
        <p:xfrm>
          <a:off x="1835696" y="1124744"/>
          <a:ext cx="4831432" cy="26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p:nvPr/>
        </p:nvGraphicFramePr>
        <p:xfrm>
          <a:off x="1979712" y="3933056"/>
          <a:ext cx="5256584"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regole della buona educazione</a:t>
            </a:r>
            <a:endParaRPr lang="it-IT" dirty="0"/>
          </a:p>
        </p:txBody>
      </p:sp>
      <p:graphicFrame>
        <p:nvGraphicFramePr>
          <p:cNvPr id="4" name="Segnaposto contenuto 3"/>
          <p:cNvGraphicFramePr>
            <a:graphicFrameLocks noGrp="1"/>
          </p:cNvGraphicFramePr>
          <p:nvPr>
            <p:ph idx="1"/>
          </p:nvPr>
        </p:nvGraphicFramePr>
        <p:xfrm>
          <a:off x="457200" y="1412776"/>
          <a:ext cx="3898776" cy="5112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p:nvPr/>
        </p:nvGraphicFramePr>
        <p:xfrm>
          <a:off x="4427984" y="1412776"/>
          <a:ext cx="4320479" cy="511256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Quanto rispetto le regole</a:t>
            </a:r>
            <a:endParaRPr lang="it-IT" dirty="0"/>
          </a:p>
        </p:txBody>
      </p:sp>
      <p:graphicFrame>
        <p:nvGraphicFramePr>
          <p:cNvPr id="4" name="Segnaposto contenuto 3"/>
          <p:cNvGraphicFramePr>
            <a:graphicFrameLocks noGrp="1"/>
          </p:cNvGraphicFramePr>
          <p:nvPr>
            <p:ph idx="1"/>
          </p:nvPr>
        </p:nvGraphicFramePr>
        <p:xfrm>
          <a:off x="0" y="1600200"/>
          <a:ext cx="421196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p:nvPr/>
        </p:nvGraphicFramePr>
        <p:xfrm>
          <a:off x="4067944" y="1556792"/>
          <a:ext cx="4752528" cy="49685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maleducazione</a:t>
            </a:r>
            <a:endParaRPr lang="it-IT" dirty="0"/>
          </a:p>
        </p:txBody>
      </p:sp>
      <p:graphicFrame>
        <p:nvGraphicFramePr>
          <p:cNvPr id="4" name="Chart 1"/>
          <p:cNvGraphicFramePr>
            <a:graphicFrameLocks noGrp="1"/>
          </p:cNvGraphicFramePr>
          <p:nvPr>
            <p:ph idx="1"/>
          </p:nvPr>
        </p:nvGraphicFramePr>
        <p:xfrm>
          <a:off x="611560" y="1556792"/>
          <a:ext cx="3600400" cy="45693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10"/>
          <p:cNvGraphicFramePr/>
          <p:nvPr/>
        </p:nvGraphicFramePr>
        <p:xfrm>
          <a:off x="4788024" y="1700808"/>
          <a:ext cx="4104456" cy="45365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9"/>
          <p:cNvGraphicFramePr/>
          <p:nvPr/>
        </p:nvGraphicFramePr>
        <p:xfrm>
          <a:off x="4355976" y="476672"/>
          <a:ext cx="3888432"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8"/>
          <p:cNvGraphicFramePr/>
          <p:nvPr/>
        </p:nvGraphicFramePr>
        <p:xfrm>
          <a:off x="4355976" y="3717032"/>
          <a:ext cx="4320480" cy="29432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25"/>
          <p:cNvGraphicFramePr>
            <a:graphicFrameLocks noGrp="1"/>
          </p:cNvGraphicFramePr>
          <p:nvPr>
            <p:ph idx="1"/>
          </p:nvPr>
        </p:nvGraphicFramePr>
        <p:xfrm>
          <a:off x="457200" y="620688"/>
          <a:ext cx="3898776" cy="55054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 i nostri </a:t>
            </a:r>
            <a:r>
              <a:rPr lang="it-IT" dirty="0" err="1" smtClean="0"/>
              <a:t>avversari…</a:t>
            </a:r>
            <a:endParaRPr lang="it-IT" dirty="0"/>
          </a:p>
        </p:txBody>
      </p:sp>
      <p:graphicFrame>
        <p:nvGraphicFramePr>
          <p:cNvPr id="4" name="Segnaposto contenuto 3"/>
          <p:cNvGraphicFramePr>
            <a:graphicFrameLocks noGrp="1"/>
          </p:cNvGraphicFramePr>
          <p:nvPr>
            <p:ph idx="1"/>
          </p:nvPr>
        </p:nvGraphicFramePr>
        <p:xfrm>
          <a:off x="457200" y="692696"/>
          <a:ext cx="8229600" cy="616530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Quando viaggio in pullman, in treno o per strada rispetto le regole?</a:t>
            </a:r>
            <a:endParaRPr lang="it-IT" dirty="0"/>
          </a:p>
        </p:txBody>
      </p:sp>
      <p:graphicFrame>
        <p:nvGraphicFramePr>
          <p:cNvPr id="4" name="Segnaposto contenuto 3"/>
          <p:cNvGraphicFramePr>
            <a:graphicFrameLocks noGrp="1"/>
          </p:cNvGraphicFramePr>
          <p:nvPr>
            <p:ph idx="1"/>
          </p:nvPr>
        </p:nvGraphicFramePr>
        <p:xfrm>
          <a:off x="395536" y="1556792"/>
          <a:ext cx="8229600" cy="511256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3C\Italiano\Foto lavoro legalità\20160302_114726.jpg"/>
          <p:cNvPicPr>
            <a:picLocks noChangeAspect="1" noChangeArrowheads="1"/>
          </p:cNvPicPr>
          <p:nvPr/>
        </p:nvPicPr>
        <p:blipFill>
          <a:blip r:embed="rId2" cstate="print"/>
          <a:srcRect/>
          <a:stretch>
            <a:fillRect/>
          </a:stretch>
        </p:blipFill>
        <p:spPr bwMode="auto">
          <a:xfrm>
            <a:off x="4655500" y="188640"/>
            <a:ext cx="4320481" cy="3240360"/>
          </a:xfrm>
          <a:prstGeom prst="rect">
            <a:avLst/>
          </a:prstGeom>
          <a:noFill/>
        </p:spPr>
      </p:pic>
      <p:pic>
        <p:nvPicPr>
          <p:cNvPr id="1027" name="Picture 3" descr="D:\3C\Italiano\Foto lavoro legalità\20160302_114757.jpg"/>
          <p:cNvPicPr>
            <a:picLocks noChangeAspect="1" noChangeArrowheads="1"/>
          </p:cNvPicPr>
          <p:nvPr/>
        </p:nvPicPr>
        <p:blipFill>
          <a:blip r:embed="rId3" cstate="print"/>
          <a:srcRect/>
          <a:stretch>
            <a:fillRect/>
          </a:stretch>
        </p:blipFill>
        <p:spPr bwMode="auto">
          <a:xfrm>
            <a:off x="4644008" y="3429000"/>
            <a:ext cx="4211960" cy="3158970"/>
          </a:xfrm>
          <a:prstGeom prst="rect">
            <a:avLst/>
          </a:prstGeom>
          <a:noFill/>
        </p:spPr>
      </p:pic>
      <p:pic>
        <p:nvPicPr>
          <p:cNvPr id="1028" name="Picture 4" descr="D:\3C\Italiano\Foto lavoro legalità\20160309_120832.jpg"/>
          <p:cNvPicPr>
            <a:picLocks noChangeAspect="1" noChangeArrowheads="1"/>
          </p:cNvPicPr>
          <p:nvPr/>
        </p:nvPicPr>
        <p:blipFill>
          <a:blip r:embed="rId4" cstate="print"/>
          <a:stretch>
            <a:fillRect/>
          </a:stretch>
        </p:blipFill>
        <p:spPr bwMode="auto">
          <a:xfrm>
            <a:off x="179512" y="1177962"/>
            <a:ext cx="4353948" cy="45467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268760"/>
            <a:ext cx="8229600" cy="4857403"/>
          </a:xfrm>
        </p:spPr>
        <p:txBody>
          <a:bodyPr/>
          <a:lstStyle/>
          <a:p>
            <a:pPr algn="just">
              <a:buNone/>
            </a:pPr>
            <a:r>
              <a:rPr lang="it-IT" dirty="0" smtClean="0"/>
              <a:t>   A conclusione di questo percorso abbiamo voluto realizzare un video, che attraverso la nostra interpretazione della canzone “I CENTO PASSI”, vuole, ancora una volta, imprimere nella nostra mente e nel nostro cuore, nella mente e nel cuore di tutti il ricordo e l'invito a lottare sempre e ovunque per l'affermazione del Diritto, della Libertà e della Giustizia. </a:t>
            </a:r>
          </a:p>
          <a:p>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332656"/>
            <a:ext cx="8280920" cy="1143000"/>
          </a:xfrm>
        </p:spPr>
        <p:txBody>
          <a:bodyPr/>
          <a:lstStyle/>
          <a:p>
            <a:r>
              <a:rPr lang="it-IT" dirty="0" smtClean="0"/>
              <a:t>Anno scolastico 2014-2015</a:t>
            </a:r>
            <a:endParaRPr lang="it-IT" dirty="0"/>
          </a:p>
        </p:txBody>
      </p:sp>
      <p:sp>
        <p:nvSpPr>
          <p:cNvPr id="3" name="Segnaposto contenuto 2"/>
          <p:cNvSpPr>
            <a:spLocks noGrp="1"/>
          </p:cNvSpPr>
          <p:nvPr>
            <p:ph idx="1"/>
          </p:nvPr>
        </p:nvSpPr>
        <p:spPr>
          <a:xfrm>
            <a:off x="467544" y="1340768"/>
            <a:ext cx="8461448" cy="1368152"/>
          </a:xfrm>
        </p:spPr>
        <p:txBody>
          <a:bodyPr>
            <a:noAutofit/>
          </a:bodyPr>
          <a:lstStyle/>
          <a:p>
            <a:pPr algn="just">
              <a:buNone/>
            </a:pPr>
            <a:r>
              <a:rPr lang="it-IT" sz="2800" dirty="0" smtClean="0"/>
              <a:t>    </a:t>
            </a:r>
            <a:r>
              <a:rPr lang="it-IT" sz="2800" dirty="0"/>
              <a:t>L’anno scorso, quando ancora eravamo in seconda media, la prof.ssa di lettere ci ha proposto la visione del film “I cento passi” che narra di Peppino Impastato, un giovane siciliano, che ha pagato con la vita il suo desiderio di opporsi alla mafia. </a:t>
            </a:r>
          </a:p>
        </p:txBody>
      </p:sp>
      <p:pic>
        <p:nvPicPr>
          <p:cNvPr id="4" name="Picture 2" descr="D:\3C\Expo2015\Immagini generali\peppino2.jpg"/>
          <p:cNvPicPr>
            <a:picLocks noChangeAspect="1" noChangeArrowheads="1"/>
          </p:cNvPicPr>
          <p:nvPr/>
        </p:nvPicPr>
        <p:blipFill>
          <a:blip r:embed="rId2" cstate="print"/>
          <a:srcRect/>
          <a:stretch>
            <a:fillRect/>
          </a:stretch>
        </p:blipFill>
        <p:spPr bwMode="auto">
          <a:xfrm>
            <a:off x="6588224" y="3573016"/>
            <a:ext cx="2376264" cy="2106688"/>
          </a:xfrm>
          <a:prstGeom prst="rect">
            <a:avLst/>
          </a:prstGeom>
          <a:noFill/>
        </p:spPr>
      </p:pic>
      <p:sp>
        <p:nvSpPr>
          <p:cNvPr id="5" name="Segnaposto contenuto 2"/>
          <p:cNvSpPr txBox="1">
            <a:spLocks/>
          </p:cNvSpPr>
          <p:nvPr/>
        </p:nvSpPr>
        <p:spPr>
          <a:xfrm>
            <a:off x="539552" y="3429000"/>
            <a:ext cx="6048672" cy="5184576"/>
          </a:xfrm>
          <a:prstGeom prst="rect">
            <a:avLst/>
          </a:prstGeom>
        </p:spPr>
        <p:txBody>
          <a:bodyPr vert="horz" lIns="91440" tIns="45720" rIns="91440" bIns="45720" rtlCol="0">
            <a:normAutofit/>
          </a:bodyPr>
          <a:lstStyle/>
          <a:p>
            <a:pPr marL="342900" indent="-342900" algn="just">
              <a:spcBef>
                <a:spcPct val="20000"/>
              </a:spcBef>
            </a:pPr>
            <a:r>
              <a:rPr lang="it-IT" sz="2800" dirty="0" smtClean="0"/>
              <a:t>    La sua storia ci ha colpito intensamente e ci ha fatto capire che l’omertà, il silenzio </a:t>
            </a:r>
            <a:r>
              <a:rPr lang="it-IT" sz="2800" dirty="0"/>
              <a:t>possono essere spezzati solo </a:t>
            </a:r>
            <a:r>
              <a:rPr lang="it-IT" sz="2800" dirty="0" smtClean="0"/>
              <a:t>con </a:t>
            </a:r>
            <a:r>
              <a:rPr lang="it-IT" sz="2800" dirty="0"/>
              <a:t>la voce, la partecipazione, la consapevolezza di far parte di una società civile.</a:t>
            </a:r>
          </a:p>
          <a:p>
            <a:pPr marL="342900" lvl="0" indent="-342900">
              <a:lnSpc>
                <a:spcPct val="80000"/>
              </a:lnSpc>
              <a:spcBef>
                <a:spcPct val="20000"/>
              </a:spcBef>
            </a:pPr>
            <a:endParaRPr lang="it-IT" sz="2800" dirty="0"/>
          </a:p>
        </p:txBody>
      </p:sp>
      <p:sp>
        <p:nvSpPr>
          <p:cNvPr id="6" name="Segnaposto contenuto 2"/>
          <p:cNvSpPr txBox="1">
            <a:spLocks/>
          </p:cNvSpPr>
          <p:nvPr/>
        </p:nvSpPr>
        <p:spPr>
          <a:xfrm>
            <a:off x="683568" y="4869160"/>
            <a:ext cx="7920880" cy="1584176"/>
          </a:xfrm>
          <a:prstGeom prst="rect">
            <a:avLst/>
          </a:prstGeom>
        </p:spPr>
        <p:txBody>
          <a:bodyPr vert="horz" lIns="91440" tIns="45720" rIns="91440" bIns="45720" rtlCol="0">
            <a:normAutofit/>
          </a:bodyPr>
          <a:lstStyle/>
          <a:p>
            <a:pPr marL="342900" lvl="0" indent="-342900">
              <a:spcBef>
                <a:spcPct val="20000"/>
              </a:spcBef>
            </a:pPr>
            <a:endParaRPr lang="it-IT" sz="2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764704"/>
            <a:ext cx="8229600" cy="4309939"/>
          </a:xfrm>
        </p:spPr>
        <p:txBody>
          <a:bodyPr/>
          <a:lstStyle/>
          <a:p>
            <a:pPr>
              <a:buNone/>
            </a:pPr>
            <a:r>
              <a:rPr lang="it-IT" dirty="0" smtClean="0"/>
              <a:t>    Abbiamo così deciso di conoscere i pensieri, le storie di volti, persone, note e meno note, che come Peppino, sono morti per la giustizia e la legalità. </a:t>
            </a:r>
            <a:endParaRPr lang="it-IT" dirty="0"/>
          </a:p>
        </p:txBody>
      </p:sp>
      <p:pic>
        <p:nvPicPr>
          <p:cNvPr id="4" name="Picture 2" descr="D:\3C\Expo2015\Immagini generali\giovanni_falcone.jpg"/>
          <p:cNvPicPr>
            <a:picLocks noChangeAspect="1" noChangeArrowheads="1"/>
          </p:cNvPicPr>
          <p:nvPr/>
        </p:nvPicPr>
        <p:blipFill>
          <a:blip r:embed="rId2" cstate="print"/>
          <a:srcRect/>
          <a:stretch>
            <a:fillRect/>
          </a:stretch>
        </p:blipFill>
        <p:spPr bwMode="auto">
          <a:xfrm>
            <a:off x="179512" y="3429000"/>
            <a:ext cx="5031482" cy="2721620"/>
          </a:xfrm>
          <a:prstGeom prst="rect">
            <a:avLst/>
          </a:prstGeom>
          <a:noFill/>
        </p:spPr>
      </p:pic>
      <p:pic>
        <p:nvPicPr>
          <p:cNvPr id="4098" name="Picture 2" descr="D:\3C\Italiano\Foto lavoro legalità\download.jpg"/>
          <p:cNvPicPr>
            <a:picLocks noChangeAspect="1" noChangeArrowheads="1"/>
          </p:cNvPicPr>
          <p:nvPr/>
        </p:nvPicPr>
        <p:blipFill>
          <a:blip r:embed="rId3" cstate="print"/>
          <a:srcRect/>
          <a:stretch>
            <a:fillRect/>
          </a:stretch>
        </p:blipFill>
        <p:spPr bwMode="auto">
          <a:xfrm>
            <a:off x="5292080" y="3356992"/>
            <a:ext cx="3712682" cy="278092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6146" name="Picture 2" descr="D:\3C\Italiano\Foto lavoro legalità\20160314_092450.jpg"/>
          <p:cNvPicPr>
            <a:picLocks noChangeAspect="1" noChangeArrowheads="1"/>
          </p:cNvPicPr>
          <p:nvPr/>
        </p:nvPicPr>
        <p:blipFill>
          <a:blip r:embed="rId2" cstate="print"/>
          <a:srcRect/>
          <a:stretch>
            <a:fillRect/>
          </a:stretch>
        </p:blipFill>
        <p:spPr bwMode="auto">
          <a:xfrm>
            <a:off x="2771800" y="1844824"/>
            <a:ext cx="3384375" cy="3216359"/>
          </a:xfrm>
          <a:prstGeom prst="rect">
            <a:avLst/>
          </a:prstGeom>
          <a:noFill/>
        </p:spPr>
      </p:pic>
      <p:pic>
        <p:nvPicPr>
          <p:cNvPr id="6149" name="Picture 5" descr="D:\3C\Italiano\Foto lavoro legalità\20160314_082731.jpg"/>
          <p:cNvPicPr>
            <a:picLocks noChangeAspect="1" noChangeArrowheads="1"/>
          </p:cNvPicPr>
          <p:nvPr/>
        </p:nvPicPr>
        <p:blipFill>
          <a:blip r:embed="rId3" cstate="print"/>
          <a:srcRect/>
          <a:stretch>
            <a:fillRect/>
          </a:stretch>
        </p:blipFill>
        <p:spPr bwMode="auto">
          <a:xfrm>
            <a:off x="3563888" y="5208247"/>
            <a:ext cx="1224136" cy="1580325"/>
          </a:xfrm>
          <a:prstGeom prst="rect">
            <a:avLst/>
          </a:prstGeom>
          <a:noFill/>
        </p:spPr>
      </p:pic>
      <p:pic>
        <p:nvPicPr>
          <p:cNvPr id="6151" name="Picture 7" descr="D:\3C\Italiano\Foto lavoro legalità\20160314_082802.jpg"/>
          <p:cNvPicPr>
            <a:picLocks noChangeAspect="1" noChangeArrowheads="1"/>
          </p:cNvPicPr>
          <p:nvPr/>
        </p:nvPicPr>
        <p:blipFill>
          <a:blip r:embed="rId4" cstate="print"/>
          <a:srcRect/>
          <a:stretch>
            <a:fillRect/>
          </a:stretch>
        </p:blipFill>
        <p:spPr bwMode="auto">
          <a:xfrm>
            <a:off x="395536" y="2780928"/>
            <a:ext cx="1224136" cy="1632181"/>
          </a:xfrm>
          <a:prstGeom prst="rect">
            <a:avLst/>
          </a:prstGeom>
          <a:noFill/>
        </p:spPr>
      </p:pic>
      <p:pic>
        <p:nvPicPr>
          <p:cNvPr id="6152" name="Picture 8" descr="D:\3C\Italiano\Foto lavoro legalità\20160314_082815.jpg"/>
          <p:cNvPicPr>
            <a:picLocks noChangeAspect="1" noChangeArrowheads="1"/>
          </p:cNvPicPr>
          <p:nvPr/>
        </p:nvPicPr>
        <p:blipFill>
          <a:blip r:embed="rId5" cstate="print"/>
          <a:srcRect/>
          <a:stretch>
            <a:fillRect/>
          </a:stretch>
        </p:blipFill>
        <p:spPr bwMode="auto">
          <a:xfrm>
            <a:off x="6948264" y="404664"/>
            <a:ext cx="1656184" cy="1921173"/>
          </a:xfrm>
          <a:prstGeom prst="rect">
            <a:avLst/>
          </a:prstGeom>
          <a:noFill/>
        </p:spPr>
      </p:pic>
      <p:pic>
        <p:nvPicPr>
          <p:cNvPr id="6153" name="Picture 9" descr="D:\3C\Italiano\Foto lavoro legalità\20160314_082847.jpg"/>
          <p:cNvPicPr>
            <a:picLocks noChangeAspect="1" noChangeArrowheads="1"/>
          </p:cNvPicPr>
          <p:nvPr/>
        </p:nvPicPr>
        <p:blipFill>
          <a:blip r:embed="rId6" cstate="print"/>
          <a:srcRect/>
          <a:stretch>
            <a:fillRect/>
          </a:stretch>
        </p:blipFill>
        <p:spPr bwMode="auto">
          <a:xfrm>
            <a:off x="3851920" y="188639"/>
            <a:ext cx="1152128" cy="1536170"/>
          </a:xfrm>
          <a:prstGeom prst="rect">
            <a:avLst/>
          </a:prstGeom>
          <a:noFill/>
        </p:spPr>
      </p:pic>
      <p:pic>
        <p:nvPicPr>
          <p:cNvPr id="6154" name="Picture 10" descr="D:\3C\Italiano\Foto lavoro legalità\20160314_082859.jpg"/>
          <p:cNvPicPr>
            <a:picLocks noChangeAspect="1" noChangeArrowheads="1"/>
          </p:cNvPicPr>
          <p:nvPr/>
        </p:nvPicPr>
        <p:blipFill>
          <a:blip r:embed="rId7" cstate="print"/>
          <a:srcRect/>
          <a:stretch>
            <a:fillRect/>
          </a:stretch>
        </p:blipFill>
        <p:spPr bwMode="auto">
          <a:xfrm>
            <a:off x="6804248" y="5013176"/>
            <a:ext cx="1440160" cy="1632908"/>
          </a:xfrm>
          <a:prstGeom prst="rect">
            <a:avLst/>
          </a:prstGeom>
          <a:noFill/>
        </p:spPr>
      </p:pic>
      <p:pic>
        <p:nvPicPr>
          <p:cNvPr id="6155" name="Picture 11" descr="D:\3C\Italiano\Foto lavoro legalità\20160314_082913.jpg"/>
          <p:cNvPicPr>
            <a:picLocks noChangeAspect="1" noChangeArrowheads="1"/>
          </p:cNvPicPr>
          <p:nvPr/>
        </p:nvPicPr>
        <p:blipFill>
          <a:blip r:embed="rId8" cstate="print"/>
          <a:srcRect/>
          <a:stretch>
            <a:fillRect/>
          </a:stretch>
        </p:blipFill>
        <p:spPr bwMode="auto">
          <a:xfrm>
            <a:off x="467544" y="260648"/>
            <a:ext cx="1368152" cy="1784546"/>
          </a:xfrm>
          <a:prstGeom prst="rect">
            <a:avLst/>
          </a:prstGeom>
          <a:noFill/>
        </p:spPr>
      </p:pic>
      <p:pic>
        <p:nvPicPr>
          <p:cNvPr id="6160" name="Picture 16" descr="D:\3C\Italiano\Foto lavoro legalità\20160314_082957.jpg"/>
          <p:cNvPicPr>
            <a:picLocks noChangeAspect="1" noChangeArrowheads="1"/>
          </p:cNvPicPr>
          <p:nvPr/>
        </p:nvPicPr>
        <p:blipFill>
          <a:blip r:embed="rId9" cstate="print"/>
          <a:srcRect/>
          <a:stretch>
            <a:fillRect/>
          </a:stretch>
        </p:blipFill>
        <p:spPr bwMode="auto">
          <a:xfrm>
            <a:off x="6876256" y="2708921"/>
            <a:ext cx="1800200" cy="2016224"/>
          </a:xfrm>
          <a:prstGeom prst="rect">
            <a:avLst/>
          </a:prstGeom>
          <a:noFill/>
        </p:spPr>
      </p:pic>
      <p:pic>
        <p:nvPicPr>
          <p:cNvPr id="6162" name="Picture 18" descr="D:\3C\Italiano\Foto lavoro legalità\20160314_083029.jpg"/>
          <p:cNvPicPr>
            <a:picLocks noChangeAspect="1" noChangeArrowheads="1"/>
          </p:cNvPicPr>
          <p:nvPr/>
        </p:nvPicPr>
        <p:blipFill>
          <a:blip r:embed="rId10" cstate="print"/>
          <a:srcRect/>
          <a:stretch>
            <a:fillRect/>
          </a:stretch>
        </p:blipFill>
        <p:spPr bwMode="auto">
          <a:xfrm>
            <a:off x="395536" y="4941168"/>
            <a:ext cx="1224136" cy="168452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3C\Expo2015\Immagini generali\albero falcone.jpg"/>
          <p:cNvPicPr>
            <a:picLocks noChangeAspect="1" noChangeArrowheads="1"/>
          </p:cNvPicPr>
          <p:nvPr/>
        </p:nvPicPr>
        <p:blipFill>
          <a:blip r:embed="rId2" cstate="print"/>
          <a:srcRect/>
          <a:stretch>
            <a:fillRect/>
          </a:stretch>
        </p:blipFill>
        <p:spPr bwMode="auto">
          <a:xfrm>
            <a:off x="179512" y="980728"/>
            <a:ext cx="3832421" cy="4774208"/>
          </a:xfrm>
          <a:prstGeom prst="rect">
            <a:avLst/>
          </a:prstGeom>
          <a:noFill/>
        </p:spPr>
      </p:pic>
      <p:sp>
        <p:nvSpPr>
          <p:cNvPr id="7" name="Segnaposto contenuto 6"/>
          <p:cNvSpPr>
            <a:spLocks noGrp="1"/>
          </p:cNvSpPr>
          <p:nvPr>
            <p:ph idx="1"/>
          </p:nvPr>
        </p:nvSpPr>
        <p:spPr>
          <a:xfrm>
            <a:off x="3779912" y="476672"/>
            <a:ext cx="5364088" cy="6048672"/>
          </a:xfrm>
        </p:spPr>
        <p:txBody>
          <a:bodyPr>
            <a:normAutofit fontScale="77500" lnSpcReduction="20000"/>
          </a:bodyPr>
          <a:lstStyle/>
          <a:p>
            <a:pPr algn="just">
              <a:lnSpc>
                <a:spcPct val="120000"/>
              </a:lnSpc>
              <a:buNone/>
            </a:pPr>
            <a:r>
              <a:rPr lang="it-IT" dirty="0" smtClean="0"/>
              <a:t>“Come ha scritto Emilio: ”Con la speranza di diventare come me” – Tutti questi verbi al futuro sono la grande vittoria di Giovanni. Questo albero, che è l’albero della speranza e della voglia di combattere, piantato nel cuore di </a:t>
            </a:r>
            <a:r>
              <a:rPr lang="it-IT" dirty="0"/>
              <a:t>P</a:t>
            </a:r>
            <a:r>
              <a:rPr lang="it-IT" dirty="0" smtClean="0"/>
              <a:t>alermo, visibile fino in Australia, è il simbolo del suo trionfo: è la Coppa dei Campioni di </a:t>
            </a:r>
            <a:r>
              <a:rPr lang="it-IT" dirty="0" err="1" smtClean="0"/>
              <a:t>Giovanni…</a:t>
            </a:r>
            <a:r>
              <a:rPr lang="it-IT" dirty="0" smtClean="0"/>
              <a:t> Non posso abbatterlo neppure con mille tonnellate di tritolo. Perché la speranza, una volta accesa, non si spegne più.”  </a:t>
            </a:r>
          </a:p>
          <a:p>
            <a:pPr algn="r">
              <a:lnSpc>
                <a:spcPct val="120000"/>
              </a:lnSpc>
              <a:buNone/>
            </a:pPr>
            <a:r>
              <a:rPr lang="it-IT" sz="3100" dirty="0" smtClean="0"/>
              <a:t>   </a:t>
            </a:r>
            <a:r>
              <a:rPr lang="it-IT" sz="2600" dirty="0" smtClean="0"/>
              <a:t>(da L. </a:t>
            </a:r>
            <a:r>
              <a:rPr lang="it-IT" sz="2600" dirty="0" err="1" smtClean="0"/>
              <a:t>Garlando</a:t>
            </a:r>
            <a:r>
              <a:rPr lang="it-IT" sz="2600" dirty="0" smtClean="0"/>
              <a:t>, Per questo mi chiamo Giovanni, Rizzoli, Milano 2008)</a:t>
            </a:r>
            <a:endParaRPr lang="it-IT" sz="2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lgn="just">
              <a:buNone/>
            </a:pPr>
            <a:r>
              <a:rPr lang="it-IT" dirty="0" smtClean="0"/>
              <a:t>    Successivamente abbiamo trovato anche una canzone “I cento passi” dei Modena City </a:t>
            </a:r>
            <a:r>
              <a:rPr lang="it-IT" dirty="0" err="1" smtClean="0"/>
              <a:t>Ramblers</a:t>
            </a:r>
            <a:r>
              <a:rPr lang="it-IT" dirty="0" smtClean="0"/>
              <a:t> e deciso di cantarla alla festa di fine anno, affinché tutti, alunni e genitori, potessero conoscere la storia di Peppino Impastato.</a:t>
            </a:r>
            <a:endParaRPr lang="it-I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festa di fine anno</a:t>
            </a:r>
            <a:endParaRPr lang="it-IT" dirty="0"/>
          </a:p>
        </p:txBody>
      </p:sp>
      <p:sp>
        <p:nvSpPr>
          <p:cNvPr id="3" name="Segnaposto contenuto 2"/>
          <p:cNvSpPr>
            <a:spLocks noGrp="1"/>
          </p:cNvSpPr>
          <p:nvPr>
            <p:ph idx="1"/>
          </p:nvPr>
        </p:nvSpPr>
        <p:spPr/>
        <p:txBody>
          <a:bodyPr/>
          <a:lstStyle/>
          <a:p>
            <a:pPr>
              <a:buNone/>
            </a:pPr>
            <a:r>
              <a:rPr lang="it-IT" dirty="0" smtClean="0"/>
              <a:t>    Grande emozione e forte impatto emotivo sulla platea</a:t>
            </a:r>
            <a:endParaRPr lang="it-IT" dirty="0"/>
          </a:p>
        </p:txBody>
      </p:sp>
      <p:pic>
        <p:nvPicPr>
          <p:cNvPr id="4" name="Picture 4" descr="D:\3C\Italiano\Foto lavoro legalità\fine anno 2.PNG"/>
          <p:cNvPicPr>
            <a:picLocks noChangeAspect="1" noChangeArrowheads="1"/>
          </p:cNvPicPr>
          <p:nvPr/>
        </p:nvPicPr>
        <p:blipFill>
          <a:blip r:embed="rId2" cstate="print"/>
          <a:srcRect/>
          <a:stretch>
            <a:fillRect/>
          </a:stretch>
        </p:blipFill>
        <p:spPr bwMode="auto">
          <a:xfrm>
            <a:off x="2339752" y="2780928"/>
            <a:ext cx="4824536" cy="320302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1191</Words>
  <Application>Microsoft Office PowerPoint</Application>
  <PresentationFormat>Presentazione su schermo (4:3)</PresentationFormat>
  <Paragraphs>88</Paragraphs>
  <Slides>30</Slides>
  <Notes>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FARE LA NOSTRA PARTE </vt:lpstr>
      <vt:lpstr>Diapositiva 2</vt:lpstr>
      <vt:lpstr>Diapositiva 3</vt:lpstr>
      <vt:lpstr>Anno scolastico 2014-2015</vt:lpstr>
      <vt:lpstr>Diapositiva 5</vt:lpstr>
      <vt:lpstr>Diapositiva 6</vt:lpstr>
      <vt:lpstr>Diapositiva 7</vt:lpstr>
      <vt:lpstr>Diapositiva 8</vt:lpstr>
      <vt:lpstr>La festa di fine anno</vt:lpstr>
      <vt:lpstr>Diapositiva 10</vt:lpstr>
      <vt:lpstr>Anno scolastico 2015/2016</vt:lpstr>
      <vt:lpstr>Diapositiva 12</vt:lpstr>
      <vt:lpstr>Diventare cittadino del XXI secolo</vt:lpstr>
      <vt:lpstr>Diapositiva 14</vt:lpstr>
      <vt:lpstr>Diapositiva 15</vt:lpstr>
      <vt:lpstr>Diapositiva 16</vt:lpstr>
      <vt:lpstr>I comportamenti utili per “Costruire una società civile” </vt:lpstr>
      <vt:lpstr>Diapositiva 18</vt:lpstr>
      <vt:lpstr>Diapositiva 19</vt:lpstr>
      <vt:lpstr>Diapositiva 20</vt:lpstr>
      <vt:lpstr>Diapositiva 21</vt:lpstr>
      <vt:lpstr>Diapositiva 22</vt:lpstr>
      <vt:lpstr>Diapositiva 23</vt:lpstr>
      <vt:lpstr>Le regole della buona educazione</vt:lpstr>
      <vt:lpstr>Quanto rispetto le regole</vt:lpstr>
      <vt:lpstr>La maleducazione</vt:lpstr>
      <vt:lpstr>Diapositiva 27</vt:lpstr>
      <vt:lpstr>Con i nostri avversari…</vt:lpstr>
      <vt:lpstr>Quando viaggio in pullman, in treno o per strada rispetto le regole?</vt:lpstr>
      <vt:lpstr>Diapositiva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FARE LA NOSTRA PARTE</dc:title>
  <dc:creator>IC BOSSI LIM 2</dc:creator>
  <cp:lastModifiedBy>IC BOSSI LIM 2</cp:lastModifiedBy>
  <cp:revision>39</cp:revision>
  <dcterms:created xsi:type="dcterms:W3CDTF">2016-03-14T07:08:27Z</dcterms:created>
  <dcterms:modified xsi:type="dcterms:W3CDTF">2016-03-22T11:47:19Z</dcterms:modified>
</cp:coreProperties>
</file>