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D6B648-6590-4E3F-900A-E1982D4E12DB}" type="datetimeFigureOut">
              <a:rPr lang="it-IT" smtClean="0"/>
              <a:t>18/04/2024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5BA27A-6AFA-473F-BEC0-7F16DBF57815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7061" y="3111996"/>
            <a:ext cx="7851648" cy="2633464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3600" dirty="0"/>
              <a:t>FORMAZIONE ESAMI DI STATO 2024</a:t>
            </a:r>
            <a:br>
              <a:rPr lang="it-IT" dirty="0"/>
            </a:br>
            <a:r>
              <a:rPr lang="it-IT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Adempimenti preliminari –  composizione delle commissioni – sostituzioni commissari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5835203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sz="1800" dirty="0"/>
              <a:t>Relatore:  Giuseppe Bonelli</a:t>
            </a:r>
          </a:p>
          <a:p>
            <a:pPr algn="l"/>
            <a:endParaRPr lang="it-IT" sz="1800" dirty="0"/>
          </a:p>
          <a:p>
            <a:pPr algn="l"/>
            <a:endParaRPr lang="it-IT" sz="1800" dirty="0"/>
          </a:p>
          <a:p>
            <a:pPr algn="l"/>
            <a:endParaRPr lang="it-IT" sz="1800" dirty="0"/>
          </a:p>
          <a:p>
            <a:pPr algn="l"/>
            <a:endParaRPr lang="it-IT" sz="1800" dirty="0"/>
          </a:p>
          <a:p>
            <a:r>
              <a:rPr lang="it-IT" sz="1800" dirty="0"/>
              <a:t>Data………..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18161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928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11543-3DC3-598C-E6DA-3DA934D4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Composizioni delle commissioni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CE8F7-0D1C-0743-EC9D-01793696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composizione delle Commissioni di Esame avviene prima dell’inizio delle operazioni a cura degli Uffici scolastici territoriali sulla base della nota 12423 del Ministero dell’Istruzione e del Merito del 26 marzo scorso</a:t>
            </a:r>
          </a:p>
          <a:p>
            <a:r>
              <a:rPr lang="it-IT" dirty="0"/>
              <a:t>Pertanto i commissari designati sono già stati individuati secondo la normativa vigente e </a:t>
            </a:r>
            <a:r>
              <a:rPr lang="it-IT" u="sng" dirty="0"/>
              <a:t>non è quindi compito del Presidente valutare questo aspetto</a:t>
            </a:r>
          </a:p>
        </p:txBody>
      </p:sp>
    </p:spTree>
    <p:extLst>
      <p:ext uri="{BB962C8B-B14F-4D97-AF65-F5344CB8AC3E}">
        <p14:creationId xmlns:p14="http://schemas.microsoft.com/office/powerpoint/2010/main" val="191101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B7C0A9-0F15-6B1B-D488-0406CEC9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Riunione preliminare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A3D04C-F90A-6B28-5AB5-496C9E690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L’Ordinanza Ministeriale dettaglia agli articoli 15 e 16 l’insediamento delle Commissioni e gli adempimenti preliminari che devono essere svolti e adeguatamente verbalizzati</a:t>
            </a:r>
          </a:p>
          <a:p>
            <a:r>
              <a:rPr lang="it-IT" dirty="0"/>
              <a:t>L’applicativo messo a disposizione dal gestore informatico fornisce i modelli dei verbali relativi a questi adempimenti</a:t>
            </a:r>
          </a:p>
          <a:p>
            <a:r>
              <a:rPr lang="it-IT" u="sng" dirty="0"/>
              <a:t>Non tutti i modelli presenti naturalmente vanno compilati </a:t>
            </a:r>
            <a:r>
              <a:rPr lang="it-IT" dirty="0"/>
              <a:t>ma solo quelli inerenti alle operazioni effettivamente svolte, altri servono in casi particolari</a:t>
            </a:r>
          </a:p>
        </p:txBody>
      </p:sp>
    </p:spTree>
    <p:extLst>
      <p:ext uri="{BB962C8B-B14F-4D97-AF65-F5344CB8AC3E}">
        <p14:creationId xmlns:p14="http://schemas.microsoft.com/office/powerpoint/2010/main" val="406408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F96763-08CB-1CF0-DA8F-4734E0B1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Dichiarazioni dei commissari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93BCEF-2C3D-AF11-3787-0F541E4B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L’art 16 dell’Om disciplina le dichiarazioni preliminari che i commissari e il Presidente devono rendere e mettere agli atti durante la riunione preliminare o comunque quando prendono servizio nella commissione</a:t>
            </a:r>
          </a:p>
          <a:p>
            <a:r>
              <a:rPr lang="it-IT" dirty="0"/>
              <a:t>Se si sono date </a:t>
            </a:r>
            <a:r>
              <a:rPr lang="it-IT" u="sng" dirty="0"/>
              <a:t>lezioni private </a:t>
            </a:r>
            <a:r>
              <a:rPr lang="it-IT" dirty="0"/>
              <a:t>scatta l’</a:t>
            </a:r>
            <a:r>
              <a:rPr lang="it-IT" u="sng" dirty="0"/>
              <a:t>incompatibilità</a:t>
            </a:r>
            <a:r>
              <a:rPr lang="it-IT" dirty="0"/>
              <a:t> o in ogni caso la situazione va sottoposta al nostro Ufficio (territoriale) o al corpo ispettivo</a:t>
            </a:r>
          </a:p>
          <a:p>
            <a:r>
              <a:rPr lang="it-IT" dirty="0"/>
              <a:t>Se vi sono </a:t>
            </a:r>
            <a:r>
              <a:rPr lang="it-IT" u="sng" dirty="0"/>
              <a:t>parentele</a:t>
            </a:r>
            <a:r>
              <a:rPr lang="it-IT" dirty="0"/>
              <a:t> entro il quarto grado si possono disporre </a:t>
            </a:r>
            <a:r>
              <a:rPr lang="it-IT" u="sng" dirty="0"/>
              <a:t>deroghe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997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3B651D-F79E-099F-89DC-4C582962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del calendario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760DA6-58AF-E1C8-F6C1-57EA9FD45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Uno degli adempimenti di primaria importanza e spesso anche di più complessa attuazione è la definizione del calendario dei lavori</a:t>
            </a:r>
          </a:p>
          <a:p>
            <a:r>
              <a:rPr lang="it-IT" dirty="0"/>
              <a:t>In caso di commissari assegnati a più commissioni (non alle due classi della medesima) occorre </a:t>
            </a:r>
            <a:r>
              <a:rPr lang="it-IT" u="sng" dirty="0"/>
              <a:t>definire di concerto con il o i presidenti delle altre commissioni </a:t>
            </a:r>
            <a:r>
              <a:rPr lang="it-IT" dirty="0"/>
              <a:t>una successione degli orali coerente con la necessità che </a:t>
            </a:r>
            <a:r>
              <a:rPr lang="it-IT" u="sng" dirty="0"/>
              <a:t>ai colloqui assistano tutti i commissari </a:t>
            </a:r>
            <a:r>
              <a:rPr lang="it-IT" dirty="0"/>
              <a:t>assegnati alla singola classe e il Presidente della Commissione</a:t>
            </a:r>
          </a:p>
        </p:txBody>
      </p:sp>
    </p:spTree>
    <p:extLst>
      <p:ext uri="{BB962C8B-B14F-4D97-AF65-F5344CB8AC3E}">
        <p14:creationId xmlns:p14="http://schemas.microsoft.com/office/powerpoint/2010/main" val="246156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57032-334A-6F9A-ABC1-91B88B22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Criteri per la definizione del calendario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CD535-4B3B-AE24-6A8D-ED85B1D6A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Gli elementi fondamentali per la definizione del calendario sono i seguenti:</a:t>
            </a:r>
          </a:p>
          <a:p>
            <a:pPr marL="514350" indent="-514350">
              <a:buAutoNum type="arabicParenR"/>
            </a:pPr>
            <a:r>
              <a:rPr lang="it-IT" u="sng" dirty="0"/>
              <a:t>durata degli scritti</a:t>
            </a:r>
            <a:r>
              <a:rPr lang="it-IT" dirty="0"/>
              <a:t> (in alcuni indirizzi la seconda prova può durare più di un giorno)</a:t>
            </a:r>
          </a:p>
          <a:p>
            <a:pPr marL="514350" indent="-514350">
              <a:buAutoNum type="arabicParenR"/>
            </a:pPr>
            <a:r>
              <a:rPr lang="it-IT" dirty="0"/>
              <a:t>durata delle correzioni e pubblicazione dei risultati (la correzione inizia subito dopo la fine della seconda prova  - non prima – e i risultati devono essere pubblicati </a:t>
            </a:r>
            <a:r>
              <a:rPr lang="it-IT" u="sng" dirty="0"/>
              <a:t>due giorni – non 48 ore- </a:t>
            </a:r>
            <a:r>
              <a:rPr lang="it-IT" dirty="0"/>
              <a:t>prima dell’inizio degli orali escludendo i festivi)</a:t>
            </a:r>
          </a:p>
          <a:p>
            <a:pPr marL="514350" indent="-514350">
              <a:buAutoNum type="arabicParenR"/>
            </a:pPr>
            <a:r>
              <a:rPr lang="it-IT" u="sng" dirty="0"/>
              <a:t>5 candidati </a:t>
            </a:r>
            <a:r>
              <a:rPr lang="it-IT" dirty="0"/>
              <a:t>al giorno massimo (salvo specifiche esigenze organizzative)</a:t>
            </a:r>
          </a:p>
          <a:p>
            <a:pPr marL="514350" indent="-514350">
              <a:buAutoNum type="arabicParenR"/>
            </a:pPr>
            <a:r>
              <a:rPr lang="it-IT" u="sng" dirty="0"/>
              <a:t>massimo un giorno di assenza</a:t>
            </a:r>
            <a:r>
              <a:rPr lang="it-IT" dirty="0"/>
              <a:t> dei commissari (art 13 c 5) </a:t>
            </a:r>
          </a:p>
        </p:txBody>
      </p:sp>
    </p:spTree>
    <p:extLst>
      <p:ext uri="{BB962C8B-B14F-4D97-AF65-F5344CB8AC3E}">
        <p14:creationId xmlns:p14="http://schemas.microsoft.com/office/powerpoint/2010/main" val="55845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27DF89-8EF3-31BC-E951-A82B0869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Esame della documentazione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324757-0EEE-859D-BC1E-647C59337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L’art 16 dell’OM dettaglia quali documenti vanno esaminati dalla Commissione</a:t>
            </a:r>
          </a:p>
          <a:p>
            <a:r>
              <a:rPr lang="it-IT" dirty="0"/>
              <a:t>Detto esame non è solo un adempimento formale ma </a:t>
            </a:r>
            <a:r>
              <a:rPr lang="it-IT" u="sng" dirty="0"/>
              <a:t>valida la carriera dello studente</a:t>
            </a:r>
          </a:p>
          <a:p>
            <a:r>
              <a:rPr lang="it-IT" dirty="0"/>
              <a:t>Nel caso di anomalie </a:t>
            </a:r>
            <a:r>
              <a:rPr lang="it-IT" u="sng" dirty="0"/>
              <a:t>il Presidente può chiedere di sanarle</a:t>
            </a:r>
            <a:r>
              <a:rPr lang="it-IT" dirty="0"/>
              <a:t> (secondo la relativa gravità): al candidato, al Dirigente e al Consiglio di Classe, all’</a:t>
            </a:r>
            <a:r>
              <a:rPr lang="it-IT" dirty="0" err="1"/>
              <a:t>Usr</a:t>
            </a:r>
            <a:r>
              <a:rPr lang="it-IT" dirty="0"/>
              <a:t> tramite il Corpo ispettivo, al </a:t>
            </a:r>
            <a:r>
              <a:rPr lang="it-IT" dirty="0" err="1"/>
              <a:t>Mim</a:t>
            </a:r>
            <a:r>
              <a:rPr lang="it-IT" dirty="0"/>
              <a:t> tramite l’USR</a:t>
            </a:r>
          </a:p>
        </p:txBody>
      </p:sp>
    </p:spTree>
    <p:extLst>
      <p:ext uri="{BB962C8B-B14F-4D97-AF65-F5344CB8AC3E}">
        <p14:creationId xmlns:p14="http://schemas.microsoft.com/office/powerpoint/2010/main" val="348967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44C41D-B223-0357-1DA2-1AA3FAA3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Sostituzione dei commissari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BD3967-9993-81BE-76D7-5BBE18CB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sostituzione dei commissari è disciplinata dall’art 13 dell’OM</a:t>
            </a:r>
          </a:p>
          <a:p>
            <a:r>
              <a:rPr lang="it-IT" dirty="0"/>
              <a:t>I commissari </a:t>
            </a:r>
            <a:r>
              <a:rPr lang="it-IT" u="sng" dirty="0"/>
              <a:t>interni </a:t>
            </a:r>
            <a:r>
              <a:rPr lang="it-IT" dirty="0"/>
              <a:t>vanno sostituiti dal </a:t>
            </a:r>
            <a:r>
              <a:rPr lang="it-IT" u="sng" dirty="0"/>
              <a:t>Dirigente o dal Coordinatore</a:t>
            </a:r>
            <a:r>
              <a:rPr lang="it-IT" dirty="0"/>
              <a:t> della scuola sede di esame</a:t>
            </a:r>
          </a:p>
          <a:p>
            <a:r>
              <a:rPr lang="it-IT" dirty="0"/>
              <a:t>I commissari </a:t>
            </a:r>
            <a:r>
              <a:rPr lang="it-IT" u="sng" dirty="0"/>
              <a:t>esterni</a:t>
            </a:r>
            <a:r>
              <a:rPr lang="it-IT" dirty="0"/>
              <a:t> e il Presidente vanno sostituiti dal competente </a:t>
            </a:r>
            <a:r>
              <a:rPr lang="it-IT" u="sng" dirty="0"/>
              <a:t>Ufficio territoriale</a:t>
            </a:r>
          </a:p>
          <a:p>
            <a:r>
              <a:rPr lang="it-IT" dirty="0"/>
              <a:t>Pertanto </a:t>
            </a:r>
            <a:r>
              <a:rPr lang="it-IT" u="sng" dirty="0"/>
              <a:t>della correttezza della nomina del sostituto risponde chi nomina</a:t>
            </a:r>
          </a:p>
        </p:txBody>
      </p:sp>
    </p:spTree>
    <p:extLst>
      <p:ext uri="{BB962C8B-B14F-4D97-AF65-F5344CB8AC3E}">
        <p14:creationId xmlns:p14="http://schemas.microsoft.com/office/powerpoint/2010/main" val="2670029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A7C00-0655-E36F-AC50-DF90663DD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Pubblicazione esiti finali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9243FD-C534-3CFE-9FE4-9E4EF1B5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pubblicazione degli esiti è disciplinata dall’art 29 dell’ Om al termine degli adempimenti conclusivi descritti dal precedente art. 28</a:t>
            </a:r>
          </a:p>
          <a:p>
            <a:r>
              <a:rPr lang="it-IT" dirty="0"/>
              <a:t>La pubblicazione avviene </a:t>
            </a:r>
            <a:r>
              <a:rPr lang="it-IT" u="sng" dirty="0"/>
              <a:t>al termine di tutti i lavori della commissione</a:t>
            </a:r>
          </a:p>
          <a:p>
            <a:r>
              <a:rPr lang="it-IT" dirty="0"/>
              <a:t>I documenti della commissione vanno in generale assemblati in un plico sigillato da consegnare al Dirigente o Coordinatore della scuola o suo delegato (art 31), al quale </a:t>
            </a:r>
            <a:r>
              <a:rPr lang="it-IT" u="sng" dirty="0"/>
              <a:t>va anche data la delega alla firma dei diplomi</a:t>
            </a:r>
            <a:r>
              <a:rPr lang="it-IT" dirty="0"/>
              <a:t> (art 28 comma 8)</a:t>
            </a:r>
          </a:p>
        </p:txBody>
      </p:sp>
    </p:spTree>
    <p:extLst>
      <p:ext uri="{BB962C8B-B14F-4D97-AF65-F5344CB8AC3E}">
        <p14:creationId xmlns:p14="http://schemas.microsoft.com/office/powerpoint/2010/main" val="1043403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584</Words>
  <Application>Microsoft Office PowerPoint</Application>
  <PresentationFormat>Presentazione su schermo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Equinozio</vt:lpstr>
      <vt:lpstr>    FORMAZIONE ESAMI DI STATO 2024 Adempimenti preliminari –  composizione delle commissioni – sostituzioni commissari</vt:lpstr>
      <vt:lpstr>Composizioni delle commissioni</vt:lpstr>
      <vt:lpstr>Riunione preliminare</vt:lpstr>
      <vt:lpstr>Dichiarazioni dei commissari</vt:lpstr>
      <vt:lpstr>Definizione del calendario</vt:lpstr>
      <vt:lpstr>Criteri per la definizione del calendario</vt:lpstr>
      <vt:lpstr>Esame della documentazione</vt:lpstr>
      <vt:lpstr>Sostituzione dei commissari</vt:lpstr>
      <vt:lpstr>Pubblicazione esiti finali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intertvento</dc:title>
  <dc:creator>Preside</dc:creator>
  <cp:lastModifiedBy>BONELLI GIUSEPPE ALFREDO</cp:lastModifiedBy>
  <cp:revision>6</cp:revision>
  <dcterms:created xsi:type="dcterms:W3CDTF">2024-04-03T07:24:05Z</dcterms:created>
  <dcterms:modified xsi:type="dcterms:W3CDTF">2024-04-18T16:12:06Z</dcterms:modified>
</cp:coreProperties>
</file>